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Raleway" panose="020B0604020202020204" charset="0"/>
      <p:regular r:id="rId14"/>
    </p:embeddedFont>
    <p:embeddedFont>
      <p:font typeface="Raleway Bold" panose="020B0604020202020204" charset="0"/>
      <p:regular r:id="rId15"/>
    </p:embeddedFont>
    <p:embeddedFont>
      <p:font typeface="Calibri" panose="020F0502020204030204" pitchFamily="34" charset="0"/>
      <p:regular r:id="rId16"/>
      <p:bold r:id="rId17"/>
      <p:italic r:id="rId18"/>
      <p:boldItalic r:id="rId19"/>
    </p:embeddedFont>
    <p:embeddedFont>
      <p:font typeface="Bebas Neue 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300" y="-1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4.svg"/><Relationship Id="rId7" Type="http://schemas.openxmlformats.org/officeDocument/2006/relationships/image" Target="../media/image16.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0.svg"/><Relationship Id="rId4" Type="http://schemas.openxmlformats.org/officeDocument/2006/relationships/image" Target="../media/image5.png"/><Relationship Id="rId9" Type="http://schemas.openxmlformats.org/officeDocument/2006/relationships/image" Target="../media/image27.svg"/></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4.svg"/><Relationship Id="rId7" Type="http://schemas.openxmlformats.org/officeDocument/2006/relationships/image" Target="../media/image14.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svg"/><Relationship Id="rId4" Type="http://schemas.openxmlformats.org/officeDocument/2006/relationships/image" Target="../media/image5.png"/><Relationship Id="rId9" Type="http://schemas.openxmlformats.org/officeDocument/2006/relationships/image" Target="../media/image8.sv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2.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0.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4.svg"/><Relationship Id="rId7" Type="http://schemas.openxmlformats.org/officeDocument/2006/relationships/image" Target="../media/image14.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svg"/><Relationship Id="rId4" Type="http://schemas.openxmlformats.org/officeDocument/2006/relationships/image" Target="../media/image5.png"/><Relationship Id="rId9" Type="http://schemas.openxmlformats.org/officeDocument/2006/relationships/image" Target="../media/image8.sv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16.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0.svg"/><Relationship Id="rId4" Type="http://schemas.openxmlformats.org/officeDocument/2006/relationships/image" Target="../media/image5.png"/><Relationship Id="rId9" Type="http://schemas.openxmlformats.org/officeDocument/2006/relationships/image" Target="../media/image18.svg"/></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20.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0.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svg"/><Relationship Id="rId7" Type="http://schemas.openxmlformats.org/officeDocument/2006/relationships/image" Target="../media/image20.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0.svg"/><Relationship Id="rId4" Type="http://schemas.openxmlformats.org/officeDocument/2006/relationships/image" Target="../media/image5.png"/><Relationship Id="rId9" Type="http://schemas.openxmlformats.org/officeDocument/2006/relationships/image" Target="../media/image16.sv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svg"/><Relationship Id="rId7" Type="http://schemas.openxmlformats.org/officeDocument/2006/relationships/image" Target="../media/image16.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20.svg"/><Relationship Id="rId5" Type="http://schemas.openxmlformats.org/officeDocument/2006/relationships/image" Target="../media/image10.svg"/><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22.svg"/></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4.svg"/><Relationship Id="rId7" Type="http://schemas.openxmlformats.org/officeDocument/2006/relationships/image" Target="../media/image14.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svg"/><Relationship Id="rId10"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image" Target="../media/image8.sv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svg"/><Relationship Id="rId7" Type="http://schemas.openxmlformats.org/officeDocument/2006/relationships/image" Target="../media/image16.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0.svg"/><Relationship Id="rId4" Type="http://schemas.openxmlformats.org/officeDocument/2006/relationships/image" Target="../media/image5.png"/><Relationship Id="rId9" Type="http://schemas.openxmlformats.org/officeDocument/2006/relationships/image" Target="../media/image25.sv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9533163" y="1500333"/>
            <a:ext cx="7387257" cy="738725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5E9">
                    <a:alpha val="100000"/>
                  </a:srgbClr>
                </a:gs>
                <a:gs pos="100000">
                  <a:srgbClr val="E7E8E4">
                    <a:alpha val="0"/>
                  </a:srgbClr>
                </a:gs>
              </a:gsLst>
              <a:lin ang="0"/>
            </a:gra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212"/>
                </a:lnSpc>
              </a:pPr>
              <a:endParaRPr/>
            </a:p>
          </p:txBody>
        </p:sp>
      </p:grpSp>
      <p:grpSp>
        <p:nvGrpSpPr>
          <p:cNvPr id="5" name="Group 5"/>
          <p:cNvGrpSpPr/>
          <p:nvPr/>
        </p:nvGrpSpPr>
        <p:grpSpPr>
          <a:xfrm>
            <a:off x="14632374" y="1028700"/>
            <a:ext cx="3413934" cy="341393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5E9">
                    <a:alpha val="100000"/>
                  </a:srgbClr>
                </a:gs>
                <a:gs pos="100000">
                  <a:srgbClr val="E7E8E4">
                    <a:alpha val="0"/>
                  </a:srgbClr>
                </a:gs>
              </a:gsLst>
              <a:lin ang="0"/>
            </a:gra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212"/>
                </a:lnSpc>
              </a:pPr>
              <a:endParaRPr/>
            </a:p>
          </p:txBody>
        </p:sp>
      </p:grpSp>
      <p:sp>
        <p:nvSpPr>
          <p:cNvPr id="8" name="Freeform 8"/>
          <p:cNvSpPr/>
          <p:nvPr/>
        </p:nvSpPr>
        <p:spPr>
          <a:xfrm>
            <a:off x="9863737" y="2440148"/>
            <a:ext cx="5916396" cy="5507627"/>
          </a:xfrm>
          <a:custGeom>
            <a:avLst/>
            <a:gdLst/>
            <a:ahLst/>
            <a:cxnLst/>
            <a:rect l="l" t="t" r="r" b="b"/>
            <a:pathLst>
              <a:path w="5916396" h="5507627">
                <a:moveTo>
                  <a:pt x="0" y="0"/>
                </a:moveTo>
                <a:lnTo>
                  <a:pt x="5916396" y="0"/>
                </a:lnTo>
                <a:lnTo>
                  <a:pt x="5916396" y="5507627"/>
                </a:lnTo>
                <a:lnTo>
                  <a:pt x="0" y="550762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1423809" y="1500333"/>
            <a:ext cx="706063" cy="639308"/>
          </a:xfrm>
          <a:custGeom>
            <a:avLst/>
            <a:gdLst/>
            <a:ahLst/>
            <a:cxnLst/>
            <a:rect l="l" t="t" r="r" b="b"/>
            <a:pathLst>
              <a:path w="706063" h="639308">
                <a:moveTo>
                  <a:pt x="0" y="0"/>
                </a:moveTo>
                <a:lnTo>
                  <a:pt x="706063" y="0"/>
                </a:lnTo>
                <a:lnTo>
                  <a:pt x="706063" y="639308"/>
                </a:lnTo>
                <a:lnTo>
                  <a:pt x="0" y="63930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TextBox 10"/>
          <p:cNvSpPr txBox="1"/>
          <p:nvPr/>
        </p:nvSpPr>
        <p:spPr>
          <a:xfrm>
            <a:off x="1423808" y="4657006"/>
            <a:ext cx="9015591" cy="1423467"/>
          </a:xfrm>
          <a:prstGeom prst="rect">
            <a:avLst/>
          </a:prstGeom>
        </p:spPr>
        <p:txBody>
          <a:bodyPr wrap="square" lIns="0" tIns="0" rIns="0" bIns="0" rtlCol="0" anchor="t">
            <a:spAutoFit/>
          </a:bodyPr>
          <a:lstStyle/>
          <a:p>
            <a:pPr algn="l">
              <a:lnSpc>
                <a:spcPts val="11120"/>
              </a:lnSpc>
            </a:pPr>
            <a:r>
              <a:rPr lang="en-US" sz="11120" b="1" dirty="0">
                <a:solidFill>
                  <a:srgbClr val="D563A1"/>
                </a:solidFill>
                <a:latin typeface="Bebas Neue Bold"/>
                <a:ea typeface="Bebas Neue Bold"/>
                <a:cs typeface="Bebas Neue Bold"/>
                <a:sym typeface="Bebas Neue Bold"/>
              </a:rPr>
              <a:t>BIGDATA ANLYTICS</a:t>
            </a:r>
          </a:p>
        </p:txBody>
      </p:sp>
      <p:sp>
        <p:nvSpPr>
          <p:cNvPr id="11" name="Freeform 11"/>
          <p:cNvSpPr/>
          <p:nvPr/>
        </p:nvSpPr>
        <p:spPr>
          <a:xfrm>
            <a:off x="1473092" y="5940470"/>
            <a:ext cx="6602343" cy="336119"/>
          </a:xfrm>
          <a:custGeom>
            <a:avLst/>
            <a:gdLst/>
            <a:ahLst/>
            <a:cxnLst/>
            <a:rect l="l" t="t" r="r" b="b"/>
            <a:pathLst>
              <a:path w="6602343" h="336119">
                <a:moveTo>
                  <a:pt x="0" y="0"/>
                </a:moveTo>
                <a:lnTo>
                  <a:pt x="6602343" y="0"/>
                </a:lnTo>
                <a:lnTo>
                  <a:pt x="6602343" y="336120"/>
                </a:lnTo>
                <a:lnTo>
                  <a:pt x="0" y="33612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2" name="Freeform 12"/>
          <p:cNvSpPr/>
          <p:nvPr/>
        </p:nvSpPr>
        <p:spPr>
          <a:xfrm>
            <a:off x="10745465" y="6448040"/>
            <a:ext cx="5034668" cy="2810260"/>
          </a:xfrm>
          <a:custGeom>
            <a:avLst/>
            <a:gdLst/>
            <a:ahLst/>
            <a:cxnLst/>
            <a:rect l="l" t="t" r="r" b="b"/>
            <a:pathLst>
              <a:path w="5034668" h="2810260">
                <a:moveTo>
                  <a:pt x="0" y="0"/>
                </a:moveTo>
                <a:lnTo>
                  <a:pt x="5034668" y="0"/>
                </a:lnTo>
                <a:lnTo>
                  <a:pt x="5034668" y="2810260"/>
                </a:lnTo>
                <a:lnTo>
                  <a:pt x="0" y="2810260"/>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3" name="Freeform 13"/>
          <p:cNvSpPr/>
          <p:nvPr/>
        </p:nvSpPr>
        <p:spPr>
          <a:xfrm>
            <a:off x="11091936" y="552280"/>
            <a:ext cx="2843806" cy="1587361"/>
          </a:xfrm>
          <a:custGeom>
            <a:avLst/>
            <a:gdLst/>
            <a:ahLst/>
            <a:cxnLst/>
            <a:rect l="l" t="t" r="r" b="b"/>
            <a:pathLst>
              <a:path w="2843806" h="1587361">
                <a:moveTo>
                  <a:pt x="0" y="0"/>
                </a:moveTo>
                <a:lnTo>
                  <a:pt x="2843807" y="0"/>
                </a:lnTo>
                <a:lnTo>
                  <a:pt x="2843807" y="1587361"/>
                </a:lnTo>
                <a:lnTo>
                  <a:pt x="0" y="1587361"/>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4" name="Freeform 14"/>
          <p:cNvSpPr/>
          <p:nvPr/>
        </p:nvSpPr>
        <p:spPr>
          <a:xfrm>
            <a:off x="1423809" y="8936136"/>
            <a:ext cx="4500378" cy="458220"/>
          </a:xfrm>
          <a:custGeom>
            <a:avLst/>
            <a:gdLst/>
            <a:ahLst/>
            <a:cxnLst/>
            <a:rect l="l" t="t" r="r" b="b"/>
            <a:pathLst>
              <a:path w="4500378" h="458220">
                <a:moveTo>
                  <a:pt x="0" y="0"/>
                </a:moveTo>
                <a:lnTo>
                  <a:pt x="4500379" y="0"/>
                </a:lnTo>
                <a:lnTo>
                  <a:pt x="4500379" y="458221"/>
                </a:lnTo>
                <a:lnTo>
                  <a:pt x="0" y="458221"/>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grpSp>
        <p:nvGrpSpPr>
          <p:cNvPr id="15" name="Group 15"/>
          <p:cNvGrpSpPr/>
          <p:nvPr/>
        </p:nvGrpSpPr>
        <p:grpSpPr>
          <a:xfrm>
            <a:off x="17579417" y="8585700"/>
            <a:ext cx="1075518" cy="708583"/>
            <a:chOff x="0" y="0"/>
            <a:chExt cx="283264" cy="186623"/>
          </a:xfrm>
        </p:grpSpPr>
        <p:sp>
          <p:nvSpPr>
            <p:cNvPr id="16" name="Freeform 16"/>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17" name="TextBox 17"/>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18" name="TextBox 18"/>
          <p:cNvSpPr txBox="1"/>
          <p:nvPr/>
        </p:nvSpPr>
        <p:spPr>
          <a:xfrm>
            <a:off x="1423809" y="3281034"/>
            <a:ext cx="7720191" cy="1611857"/>
          </a:xfrm>
          <a:prstGeom prst="rect">
            <a:avLst/>
          </a:prstGeom>
        </p:spPr>
        <p:txBody>
          <a:bodyPr lIns="0" tIns="0" rIns="0" bIns="0" rtlCol="0" anchor="t">
            <a:spAutoFit/>
          </a:bodyPr>
          <a:lstStyle/>
          <a:p>
            <a:pPr algn="l">
              <a:lnSpc>
                <a:spcPts val="11920"/>
              </a:lnSpc>
            </a:pPr>
            <a:r>
              <a:rPr lang="en-US" sz="11920" b="1" dirty="0">
                <a:solidFill>
                  <a:srgbClr val="FFFFFF"/>
                </a:solidFill>
                <a:latin typeface="Bebas Neue Bold"/>
                <a:ea typeface="Bebas Neue Bold"/>
                <a:cs typeface="Bebas Neue Bold"/>
                <a:sym typeface="Bebas Neue Bold"/>
              </a:rPr>
              <a:t>INRODUCTION TO </a:t>
            </a:r>
          </a:p>
        </p:txBody>
      </p:sp>
      <p:sp>
        <p:nvSpPr>
          <p:cNvPr id="19" name="TextBox 19"/>
          <p:cNvSpPr txBox="1"/>
          <p:nvPr/>
        </p:nvSpPr>
        <p:spPr>
          <a:xfrm>
            <a:off x="2424608" y="1629023"/>
            <a:ext cx="4738192" cy="307777"/>
          </a:xfrm>
          <a:prstGeom prst="rect">
            <a:avLst/>
          </a:prstGeom>
        </p:spPr>
        <p:txBody>
          <a:bodyPr wrap="square" lIns="0" tIns="0" rIns="0" bIns="0" rtlCol="0" anchor="t">
            <a:spAutoFit/>
          </a:bodyPr>
          <a:lstStyle/>
          <a:p>
            <a:pPr algn="l">
              <a:lnSpc>
                <a:spcPts val="2436"/>
              </a:lnSpc>
              <a:spcBef>
                <a:spcPct val="0"/>
              </a:spcBef>
            </a:pPr>
            <a:r>
              <a:rPr lang="en-US" sz="1740" dirty="0">
                <a:solidFill>
                  <a:srgbClr val="FFFFFF"/>
                </a:solidFill>
                <a:latin typeface="Raleway"/>
                <a:ea typeface="Raleway"/>
                <a:cs typeface="Raleway"/>
                <a:sym typeface="Raleway"/>
              </a:rPr>
              <a:t>WILLY NORBERT IRABARUTA 27463</a:t>
            </a:r>
          </a:p>
        </p:txBody>
      </p:sp>
      <p:sp>
        <p:nvSpPr>
          <p:cNvPr id="20" name="TextBox 20"/>
          <p:cNvSpPr txBox="1"/>
          <p:nvPr/>
        </p:nvSpPr>
        <p:spPr>
          <a:xfrm>
            <a:off x="2243855" y="9017559"/>
            <a:ext cx="2990767" cy="258025"/>
          </a:xfrm>
          <a:prstGeom prst="rect">
            <a:avLst/>
          </a:prstGeom>
        </p:spPr>
        <p:txBody>
          <a:bodyPr lIns="0" tIns="0" rIns="0" bIns="0" rtlCol="0" anchor="t">
            <a:spAutoFit/>
          </a:bodyPr>
          <a:lstStyle/>
          <a:p>
            <a:pPr algn="l">
              <a:lnSpc>
                <a:spcPts val="2053"/>
              </a:lnSpc>
              <a:spcBef>
                <a:spcPct val="0"/>
              </a:spcBef>
            </a:pPr>
            <a:r>
              <a:rPr lang="en-US" sz="1466" b="1">
                <a:solidFill>
                  <a:srgbClr val="3D2882"/>
                </a:solidFill>
                <a:latin typeface="Raleway Bold"/>
                <a:ea typeface="Raleway Bold"/>
                <a:cs typeface="Raleway Bold"/>
                <a:sym typeface="Raleway Bold"/>
              </a:rPr>
              <a:t>FINAL EXAM FOR BIGDATA </a:t>
            </a:r>
          </a:p>
        </p:txBody>
      </p:sp>
      <p:sp>
        <p:nvSpPr>
          <p:cNvPr id="21" name="TextBox 21"/>
          <p:cNvSpPr txBox="1"/>
          <p:nvPr/>
        </p:nvSpPr>
        <p:spPr>
          <a:xfrm>
            <a:off x="17792856" y="8741720"/>
            <a:ext cx="338855" cy="341206"/>
          </a:xfrm>
          <a:prstGeom prst="rect">
            <a:avLst/>
          </a:prstGeom>
        </p:spPr>
        <p:txBody>
          <a:bodyPr lIns="0" tIns="0" rIns="0" bIns="0" rtlCol="0" anchor="t">
            <a:spAutoFit/>
          </a:bodyPr>
          <a:lstStyle/>
          <a:p>
            <a:pPr algn="l">
              <a:lnSpc>
                <a:spcPts val="2716"/>
              </a:lnSpc>
              <a:spcBef>
                <a:spcPct val="0"/>
              </a:spcBef>
            </a:pPr>
            <a:r>
              <a:rPr lang="en-US" sz="1940" b="1">
                <a:solidFill>
                  <a:srgbClr val="3D2882"/>
                </a:solidFill>
                <a:latin typeface="Raleway Bold"/>
                <a:ea typeface="Raleway Bold"/>
                <a:cs typeface="Raleway Bold"/>
                <a:sym typeface="Raleway Bold"/>
              </a:rPr>
              <a:t>01</a:t>
            </a:r>
          </a:p>
        </p:txBody>
      </p:sp>
      <p:sp>
        <p:nvSpPr>
          <p:cNvPr id="22" name="TextBox 22"/>
          <p:cNvSpPr txBox="1"/>
          <p:nvPr/>
        </p:nvSpPr>
        <p:spPr>
          <a:xfrm>
            <a:off x="1423809" y="6855081"/>
            <a:ext cx="7067384" cy="684144"/>
          </a:xfrm>
          <a:prstGeom prst="rect">
            <a:avLst/>
          </a:prstGeom>
        </p:spPr>
        <p:txBody>
          <a:bodyPr lIns="0" tIns="0" rIns="0" bIns="0" rtlCol="0" anchor="t">
            <a:spAutoFit/>
          </a:bodyPr>
          <a:lstStyle/>
          <a:p>
            <a:pPr algn="l">
              <a:lnSpc>
                <a:spcPts val="2716"/>
              </a:lnSpc>
              <a:spcBef>
                <a:spcPct val="0"/>
              </a:spcBef>
            </a:pPr>
            <a:r>
              <a:rPr lang="en-US" sz="1940">
                <a:solidFill>
                  <a:srgbClr val="FFFFFF"/>
                </a:solidFill>
                <a:latin typeface="Raleway"/>
                <a:ea typeface="Raleway"/>
                <a:cs typeface="Raleway"/>
                <a:sym typeface="Raleway"/>
              </a:rPr>
              <a:t>CAN WE PREDICT WHETHER A PATIENT IS DIABETIC BASED ON THEIR MEDICAL RECORDS?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423809" y="1500333"/>
            <a:ext cx="706063" cy="639308"/>
          </a:xfrm>
          <a:custGeom>
            <a:avLst/>
            <a:gdLst/>
            <a:ahLst/>
            <a:cxnLst/>
            <a:rect l="l" t="t" r="r" b="b"/>
            <a:pathLst>
              <a:path w="706063" h="639308">
                <a:moveTo>
                  <a:pt x="0" y="0"/>
                </a:moveTo>
                <a:lnTo>
                  <a:pt x="706063" y="0"/>
                </a:lnTo>
                <a:lnTo>
                  <a:pt x="706063" y="639308"/>
                </a:lnTo>
                <a:lnTo>
                  <a:pt x="0" y="63930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423809" y="8936136"/>
            <a:ext cx="4500378" cy="458220"/>
          </a:xfrm>
          <a:custGeom>
            <a:avLst/>
            <a:gdLst/>
            <a:ahLst/>
            <a:cxnLst/>
            <a:rect l="l" t="t" r="r" b="b"/>
            <a:pathLst>
              <a:path w="4500378" h="458220">
                <a:moveTo>
                  <a:pt x="0" y="0"/>
                </a:moveTo>
                <a:lnTo>
                  <a:pt x="4500379" y="0"/>
                </a:lnTo>
                <a:lnTo>
                  <a:pt x="4500379" y="458221"/>
                </a:lnTo>
                <a:lnTo>
                  <a:pt x="0" y="45822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5586826" y="1929505"/>
            <a:ext cx="674722" cy="674722"/>
          </a:xfrm>
          <a:custGeom>
            <a:avLst/>
            <a:gdLst/>
            <a:ahLst/>
            <a:cxnLst/>
            <a:rect l="l" t="t" r="r" b="b"/>
            <a:pathLst>
              <a:path w="674722" h="674722">
                <a:moveTo>
                  <a:pt x="0" y="0"/>
                </a:moveTo>
                <a:lnTo>
                  <a:pt x="674723" y="0"/>
                </a:lnTo>
                <a:lnTo>
                  <a:pt x="674723" y="674723"/>
                </a:lnTo>
                <a:lnTo>
                  <a:pt x="0" y="674723"/>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11028935" y="3242617"/>
            <a:ext cx="674722" cy="674722"/>
          </a:xfrm>
          <a:custGeom>
            <a:avLst/>
            <a:gdLst/>
            <a:ahLst/>
            <a:cxnLst/>
            <a:rect l="l" t="t" r="r" b="b"/>
            <a:pathLst>
              <a:path w="674722" h="674722">
                <a:moveTo>
                  <a:pt x="0" y="0"/>
                </a:moveTo>
                <a:lnTo>
                  <a:pt x="674722" y="0"/>
                </a:lnTo>
                <a:lnTo>
                  <a:pt x="674722" y="674723"/>
                </a:lnTo>
                <a:lnTo>
                  <a:pt x="0" y="674723"/>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nvGrpSpPr>
          <p:cNvPr id="6" name="Group 6"/>
          <p:cNvGrpSpPr/>
          <p:nvPr/>
        </p:nvGrpSpPr>
        <p:grpSpPr>
          <a:xfrm>
            <a:off x="2129872" y="2604228"/>
            <a:ext cx="5698730" cy="569873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gradFill>
                <a:gsLst>
                  <a:gs pos="0">
                    <a:srgbClr val="B87BA1">
                      <a:alpha val="100000"/>
                    </a:srgbClr>
                  </a:gs>
                  <a:gs pos="100000">
                    <a:srgbClr val="E7E8E4">
                      <a:alpha val="0"/>
                    </a:srgbClr>
                  </a:gs>
                </a:gsLst>
                <a:lin ang="0"/>
              </a:gra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212"/>
                </a:lnSpc>
              </a:pPr>
              <a:endParaRPr/>
            </a:p>
          </p:txBody>
        </p:sp>
      </p:grpSp>
      <p:sp>
        <p:nvSpPr>
          <p:cNvPr id="9" name="Freeform 9"/>
          <p:cNvSpPr/>
          <p:nvPr/>
        </p:nvSpPr>
        <p:spPr>
          <a:xfrm>
            <a:off x="1776841" y="3374111"/>
            <a:ext cx="6116595" cy="4114800"/>
          </a:xfrm>
          <a:custGeom>
            <a:avLst/>
            <a:gdLst/>
            <a:ahLst/>
            <a:cxnLst/>
            <a:rect l="l" t="t" r="r" b="b"/>
            <a:pathLst>
              <a:path w="6116595" h="4114800">
                <a:moveTo>
                  <a:pt x="0" y="0"/>
                </a:moveTo>
                <a:lnTo>
                  <a:pt x="6116594" y="0"/>
                </a:lnTo>
                <a:lnTo>
                  <a:pt x="6116594" y="4114800"/>
                </a:lnTo>
                <a:lnTo>
                  <a:pt x="0" y="4114800"/>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TextBox 10"/>
          <p:cNvSpPr txBox="1"/>
          <p:nvPr/>
        </p:nvSpPr>
        <p:spPr>
          <a:xfrm>
            <a:off x="2424608" y="1629023"/>
            <a:ext cx="5042992" cy="307777"/>
          </a:xfrm>
          <a:prstGeom prst="rect">
            <a:avLst/>
          </a:prstGeom>
        </p:spPr>
        <p:txBody>
          <a:bodyPr wrap="square" lIns="0" tIns="0" rIns="0" bIns="0" rtlCol="0" anchor="t">
            <a:spAutoFit/>
          </a:bodyPr>
          <a:lstStyle/>
          <a:p>
            <a:pPr algn="l">
              <a:lnSpc>
                <a:spcPts val="2436"/>
              </a:lnSpc>
              <a:spcBef>
                <a:spcPct val="0"/>
              </a:spcBef>
            </a:pPr>
            <a:r>
              <a:rPr lang="en-US" sz="1740" dirty="0">
                <a:solidFill>
                  <a:srgbClr val="FFFFFF"/>
                </a:solidFill>
                <a:latin typeface="Raleway"/>
                <a:ea typeface="Raleway"/>
                <a:cs typeface="Raleway"/>
                <a:sym typeface="Raleway"/>
              </a:rPr>
              <a:t>IRABARUTA WILLY NORBERT 27463</a:t>
            </a:r>
          </a:p>
        </p:txBody>
      </p:sp>
      <p:sp>
        <p:nvSpPr>
          <p:cNvPr id="11" name="TextBox 11"/>
          <p:cNvSpPr txBox="1"/>
          <p:nvPr/>
        </p:nvSpPr>
        <p:spPr>
          <a:xfrm>
            <a:off x="2243855" y="9017559"/>
            <a:ext cx="2990767" cy="258025"/>
          </a:xfrm>
          <a:prstGeom prst="rect">
            <a:avLst/>
          </a:prstGeom>
        </p:spPr>
        <p:txBody>
          <a:bodyPr lIns="0" tIns="0" rIns="0" bIns="0" rtlCol="0" anchor="t">
            <a:spAutoFit/>
          </a:bodyPr>
          <a:lstStyle/>
          <a:p>
            <a:pPr algn="l">
              <a:lnSpc>
                <a:spcPts val="2053"/>
              </a:lnSpc>
              <a:spcBef>
                <a:spcPct val="0"/>
              </a:spcBef>
            </a:pPr>
            <a:r>
              <a:rPr lang="en-US" sz="1466" b="1">
                <a:solidFill>
                  <a:srgbClr val="3D2882"/>
                </a:solidFill>
                <a:latin typeface="Raleway Bold"/>
                <a:ea typeface="Raleway Bold"/>
                <a:cs typeface="Raleway Bold"/>
                <a:sym typeface="Raleway Bold"/>
              </a:rPr>
              <a:t>FINAL EXAM FOR BIGDATA </a:t>
            </a:r>
          </a:p>
        </p:txBody>
      </p:sp>
      <p:grpSp>
        <p:nvGrpSpPr>
          <p:cNvPr id="12" name="Group 12"/>
          <p:cNvGrpSpPr/>
          <p:nvPr/>
        </p:nvGrpSpPr>
        <p:grpSpPr>
          <a:xfrm>
            <a:off x="17579417" y="8585700"/>
            <a:ext cx="1075518" cy="708583"/>
            <a:chOff x="0" y="0"/>
            <a:chExt cx="283264" cy="186623"/>
          </a:xfrm>
        </p:grpSpPr>
        <p:sp>
          <p:nvSpPr>
            <p:cNvPr id="13" name="Freeform 13"/>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14" name="TextBox 14"/>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15" name="TextBox 15"/>
          <p:cNvSpPr txBox="1"/>
          <p:nvPr/>
        </p:nvSpPr>
        <p:spPr>
          <a:xfrm>
            <a:off x="17792856" y="8741720"/>
            <a:ext cx="385473" cy="341244"/>
          </a:xfrm>
          <a:prstGeom prst="rect">
            <a:avLst/>
          </a:prstGeom>
        </p:spPr>
        <p:txBody>
          <a:bodyPr lIns="0" tIns="0" rIns="0" bIns="0" rtlCol="0" anchor="t">
            <a:spAutoFit/>
          </a:bodyPr>
          <a:lstStyle/>
          <a:p>
            <a:pPr algn="l">
              <a:lnSpc>
                <a:spcPts val="2716"/>
              </a:lnSpc>
              <a:spcBef>
                <a:spcPct val="0"/>
              </a:spcBef>
            </a:pPr>
            <a:r>
              <a:rPr lang="en-US" sz="1940" b="1">
                <a:solidFill>
                  <a:srgbClr val="3D2882"/>
                </a:solidFill>
                <a:latin typeface="Raleway Bold"/>
                <a:ea typeface="Raleway Bold"/>
                <a:cs typeface="Raleway Bold"/>
                <a:sym typeface="Raleway Bold"/>
              </a:rPr>
              <a:t>10</a:t>
            </a:r>
          </a:p>
        </p:txBody>
      </p:sp>
      <p:sp>
        <p:nvSpPr>
          <p:cNvPr id="16" name="TextBox 16"/>
          <p:cNvSpPr txBox="1"/>
          <p:nvPr/>
        </p:nvSpPr>
        <p:spPr>
          <a:xfrm>
            <a:off x="8787347" y="2282516"/>
            <a:ext cx="7899128" cy="1127722"/>
          </a:xfrm>
          <a:prstGeom prst="rect">
            <a:avLst/>
          </a:prstGeom>
        </p:spPr>
        <p:txBody>
          <a:bodyPr lIns="0" tIns="0" rIns="0" bIns="0" rtlCol="0" anchor="t">
            <a:spAutoFit/>
          </a:bodyPr>
          <a:lstStyle/>
          <a:p>
            <a:pPr algn="l">
              <a:lnSpc>
                <a:spcPts val="8315"/>
              </a:lnSpc>
            </a:pPr>
            <a:r>
              <a:rPr lang="en-US" sz="8315" b="1">
                <a:solidFill>
                  <a:srgbClr val="FFFFFF"/>
                </a:solidFill>
                <a:latin typeface="Bebas Neue Bold"/>
                <a:ea typeface="Bebas Neue Bold"/>
                <a:cs typeface="Bebas Neue Bold"/>
                <a:sym typeface="Bebas Neue Bold"/>
              </a:rPr>
              <a:t> Future Work</a:t>
            </a:r>
          </a:p>
        </p:txBody>
      </p:sp>
      <p:sp>
        <p:nvSpPr>
          <p:cNvPr id="17" name="TextBox 17"/>
          <p:cNvSpPr txBox="1"/>
          <p:nvPr/>
        </p:nvSpPr>
        <p:spPr>
          <a:xfrm>
            <a:off x="8787347" y="3249026"/>
            <a:ext cx="5385535" cy="1124819"/>
          </a:xfrm>
          <a:prstGeom prst="rect">
            <a:avLst/>
          </a:prstGeom>
        </p:spPr>
        <p:txBody>
          <a:bodyPr lIns="0" tIns="0" rIns="0" bIns="0" rtlCol="0" anchor="t">
            <a:spAutoFit/>
          </a:bodyPr>
          <a:lstStyle/>
          <a:p>
            <a:pPr algn="l">
              <a:lnSpc>
                <a:spcPts val="8315"/>
              </a:lnSpc>
            </a:pPr>
            <a:r>
              <a:rPr lang="en-US" sz="8315" b="1">
                <a:solidFill>
                  <a:srgbClr val="D563A1"/>
                </a:solidFill>
                <a:latin typeface="Bebas Neue Bold"/>
                <a:ea typeface="Bebas Neue Bold"/>
                <a:cs typeface="Bebas Neue Bold"/>
                <a:sym typeface="Bebas Neue Bold"/>
              </a:rPr>
              <a:t>--------</a:t>
            </a:r>
          </a:p>
        </p:txBody>
      </p:sp>
      <p:sp>
        <p:nvSpPr>
          <p:cNvPr id="18" name="TextBox 18"/>
          <p:cNvSpPr txBox="1"/>
          <p:nvPr/>
        </p:nvSpPr>
        <p:spPr>
          <a:xfrm>
            <a:off x="8924016" y="4487294"/>
            <a:ext cx="7492441" cy="2432298"/>
          </a:xfrm>
          <a:prstGeom prst="rect">
            <a:avLst/>
          </a:prstGeom>
        </p:spPr>
        <p:txBody>
          <a:bodyPr lIns="0" tIns="0" rIns="0" bIns="0" rtlCol="0" anchor="t">
            <a:spAutoFit/>
          </a:bodyPr>
          <a:lstStyle/>
          <a:p>
            <a:pPr marL="375713" lvl="1" indent="-187856" algn="l">
              <a:lnSpc>
                <a:spcPts val="2436"/>
              </a:lnSpc>
              <a:buFont typeface="Arial"/>
              <a:buChar char="•"/>
            </a:pPr>
            <a:r>
              <a:rPr lang="en-US" sz="1740">
                <a:solidFill>
                  <a:srgbClr val="FFFFFF"/>
                </a:solidFill>
                <a:latin typeface="Raleway"/>
                <a:ea typeface="Raleway"/>
                <a:cs typeface="Raleway"/>
                <a:sym typeface="Raleway"/>
              </a:rPr>
              <a:t>Use larger datasets with more features like physical activity and family history.</a:t>
            </a:r>
          </a:p>
          <a:p>
            <a:pPr marL="375713" lvl="1" indent="-187856" algn="l">
              <a:lnSpc>
                <a:spcPts val="2436"/>
              </a:lnSpc>
              <a:buFont typeface="Arial"/>
              <a:buChar char="•"/>
            </a:pPr>
            <a:r>
              <a:rPr lang="en-US" sz="1740">
                <a:solidFill>
                  <a:srgbClr val="FFFFFF"/>
                </a:solidFill>
                <a:latin typeface="Raleway"/>
                <a:ea typeface="Raleway"/>
                <a:cs typeface="Raleway"/>
                <a:sym typeface="Raleway"/>
              </a:rPr>
              <a:t>Deploy the model as a web app for real-time prediction.</a:t>
            </a:r>
          </a:p>
          <a:p>
            <a:pPr marL="375713" lvl="1" indent="-187856" algn="l">
              <a:lnSpc>
                <a:spcPts val="2436"/>
              </a:lnSpc>
              <a:buFont typeface="Arial"/>
              <a:buChar char="•"/>
            </a:pPr>
            <a:r>
              <a:rPr lang="en-US" sz="1740">
                <a:solidFill>
                  <a:srgbClr val="FFFFFF"/>
                </a:solidFill>
                <a:latin typeface="Raleway"/>
                <a:ea typeface="Raleway"/>
                <a:cs typeface="Raleway"/>
                <a:sym typeface="Raleway"/>
              </a:rPr>
              <a:t>Integrate with wearable devices for live health monitoring.</a:t>
            </a:r>
          </a:p>
          <a:p>
            <a:pPr marL="375713" lvl="1" indent="-187856" algn="l">
              <a:lnSpc>
                <a:spcPts val="2436"/>
              </a:lnSpc>
              <a:buFont typeface="Arial"/>
              <a:buChar char="•"/>
            </a:pPr>
            <a:r>
              <a:rPr lang="en-US" sz="1740">
                <a:solidFill>
                  <a:srgbClr val="FFFFFF"/>
                </a:solidFill>
                <a:latin typeface="Raleway"/>
                <a:ea typeface="Raleway"/>
                <a:cs typeface="Raleway"/>
                <a:sym typeface="Raleway"/>
              </a:rPr>
              <a:t>Improve prediction accuracy using deep learning models.</a:t>
            </a:r>
          </a:p>
          <a:p>
            <a:pPr marL="375713" lvl="1" indent="-187856" algn="l">
              <a:lnSpc>
                <a:spcPts val="2436"/>
              </a:lnSpc>
              <a:spcBef>
                <a:spcPct val="0"/>
              </a:spcBef>
              <a:buFont typeface="Arial"/>
              <a:buChar char="•"/>
            </a:pPr>
            <a:r>
              <a:rPr lang="en-US" sz="1740">
                <a:solidFill>
                  <a:srgbClr val="FFFFFF"/>
                </a:solidFill>
                <a:latin typeface="Raleway"/>
                <a:ea typeface="Raleway"/>
                <a:cs typeface="Raleway"/>
                <a:sym typeface="Raleway"/>
              </a:rPr>
              <a:t>Add more advanced Power BI features like bookmarks, drill-through pages, and R visuals.</a:t>
            </a:r>
          </a:p>
          <a:p>
            <a:pPr algn="l">
              <a:lnSpc>
                <a:spcPts val="2436"/>
              </a:lnSpc>
              <a:spcBef>
                <a:spcPct val="0"/>
              </a:spcBef>
            </a:pPr>
            <a:endParaRPr lang="en-US" sz="1740">
              <a:solidFill>
                <a:srgbClr val="FFFFFF"/>
              </a:solidFill>
              <a:latin typeface="Raleway"/>
              <a:ea typeface="Raleway"/>
              <a:cs typeface="Raleway"/>
              <a:sym typeface="Raleway"/>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423809" y="1500333"/>
            <a:ext cx="706063" cy="639308"/>
          </a:xfrm>
          <a:custGeom>
            <a:avLst/>
            <a:gdLst/>
            <a:ahLst/>
            <a:cxnLst/>
            <a:rect l="l" t="t" r="r" b="b"/>
            <a:pathLst>
              <a:path w="706063" h="639308">
                <a:moveTo>
                  <a:pt x="0" y="0"/>
                </a:moveTo>
                <a:lnTo>
                  <a:pt x="706063" y="0"/>
                </a:lnTo>
                <a:lnTo>
                  <a:pt x="706063" y="639308"/>
                </a:lnTo>
                <a:lnTo>
                  <a:pt x="0" y="63930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572341" y="9082927"/>
            <a:ext cx="4500378" cy="458220"/>
          </a:xfrm>
          <a:custGeom>
            <a:avLst/>
            <a:gdLst/>
            <a:ahLst/>
            <a:cxnLst/>
            <a:rect l="l" t="t" r="r" b="b"/>
            <a:pathLst>
              <a:path w="4500378" h="458220">
                <a:moveTo>
                  <a:pt x="0" y="0"/>
                </a:moveTo>
                <a:lnTo>
                  <a:pt x="4500378" y="0"/>
                </a:lnTo>
                <a:lnTo>
                  <a:pt x="4500378" y="458220"/>
                </a:lnTo>
                <a:lnTo>
                  <a:pt x="0" y="45822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4" name="Group 4"/>
          <p:cNvGrpSpPr/>
          <p:nvPr/>
        </p:nvGrpSpPr>
        <p:grpSpPr>
          <a:xfrm>
            <a:off x="5502881" y="3962251"/>
            <a:ext cx="9711547" cy="4977740"/>
            <a:chOff x="0" y="0"/>
            <a:chExt cx="2557774" cy="1311010"/>
          </a:xfrm>
        </p:grpSpPr>
        <p:sp>
          <p:nvSpPr>
            <p:cNvPr id="5" name="Freeform 5"/>
            <p:cNvSpPr/>
            <p:nvPr/>
          </p:nvSpPr>
          <p:spPr>
            <a:xfrm>
              <a:off x="0" y="0"/>
              <a:ext cx="2557774" cy="1311010"/>
            </a:xfrm>
            <a:custGeom>
              <a:avLst/>
              <a:gdLst/>
              <a:ahLst/>
              <a:cxnLst/>
              <a:rect l="l" t="t" r="r" b="b"/>
              <a:pathLst>
                <a:path w="2557774" h="1311010">
                  <a:moveTo>
                    <a:pt x="40657" y="0"/>
                  </a:moveTo>
                  <a:lnTo>
                    <a:pt x="2517117" y="0"/>
                  </a:lnTo>
                  <a:cubicBezTo>
                    <a:pt x="2527900" y="0"/>
                    <a:pt x="2538241" y="4283"/>
                    <a:pt x="2545866" y="11908"/>
                  </a:cubicBezTo>
                  <a:cubicBezTo>
                    <a:pt x="2553490" y="19533"/>
                    <a:pt x="2557774" y="29874"/>
                    <a:pt x="2557774" y="40657"/>
                  </a:cubicBezTo>
                  <a:lnTo>
                    <a:pt x="2557774" y="1270353"/>
                  </a:lnTo>
                  <a:cubicBezTo>
                    <a:pt x="2557774" y="1281136"/>
                    <a:pt x="2553490" y="1291477"/>
                    <a:pt x="2545866" y="1299102"/>
                  </a:cubicBezTo>
                  <a:cubicBezTo>
                    <a:pt x="2538241" y="1306726"/>
                    <a:pt x="2527900" y="1311010"/>
                    <a:pt x="2517117" y="1311010"/>
                  </a:cubicBezTo>
                  <a:lnTo>
                    <a:pt x="40657" y="1311010"/>
                  </a:lnTo>
                  <a:cubicBezTo>
                    <a:pt x="18203" y="1311010"/>
                    <a:pt x="0" y="1292807"/>
                    <a:pt x="0" y="1270353"/>
                  </a:cubicBezTo>
                  <a:lnTo>
                    <a:pt x="0" y="40657"/>
                  </a:lnTo>
                  <a:cubicBezTo>
                    <a:pt x="0" y="29874"/>
                    <a:pt x="4283" y="19533"/>
                    <a:pt x="11908" y="11908"/>
                  </a:cubicBezTo>
                  <a:cubicBezTo>
                    <a:pt x="19533" y="4283"/>
                    <a:pt x="29874" y="0"/>
                    <a:pt x="40657" y="0"/>
                  </a:cubicBezTo>
                  <a:close/>
                </a:path>
              </a:pathLst>
            </a:custGeom>
            <a:gradFill rotWithShape="1">
              <a:gsLst>
                <a:gs pos="0">
                  <a:srgbClr val="8B4B72">
                    <a:alpha val="100000"/>
                  </a:srgbClr>
                </a:gs>
                <a:gs pos="100000">
                  <a:srgbClr val="5B534F">
                    <a:alpha val="0"/>
                  </a:srgbClr>
                </a:gs>
              </a:gsLst>
              <a:lin ang="0"/>
            </a:gradFill>
          </p:spPr>
        </p:sp>
        <p:sp>
          <p:nvSpPr>
            <p:cNvPr id="6" name="TextBox 6"/>
            <p:cNvSpPr txBox="1"/>
            <p:nvPr/>
          </p:nvSpPr>
          <p:spPr>
            <a:xfrm>
              <a:off x="0" y="-38100"/>
              <a:ext cx="2557774" cy="1349110"/>
            </a:xfrm>
            <a:prstGeom prst="rect">
              <a:avLst/>
            </a:prstGeom>
          </p:spPr>
          <p:txBody>
            <a:bodyPr lIns="50800" tIns="50800" rIns="50800" bIns="50800" rtlCol="0" anchor="ctr"/>
            <a:lstStyle/>
            <a:p>
              <a:pPr algn="ctr">
                <a:lnSpc>
                  <a:spcPts val="2212"/>
                </a:lnSpc>
              </a:pPr>
              <a:endParaRPr/>
            </a:p>
          </p:txBody>
        </p:sp>
      </p:grpSp>
      <p:sp>
        <p:nvSpPr>
          <p:cNvPr id="7" name="TextBox 7"/>
          <p:cNvSpPr txBox="1"/>
          <p:nvPr/>
        </p:nvSpPr>
        <p:spPr>
          <a:xfrm>
            <a:off x="2424608" y="1629023"/>
            <a:ext cx="5195392" cy="307777"/>
          </a:xfrm>
          <a:prstGeom prst="rect">
            <a:avLst/>
          </a:prstGeom>
        </p:spPr>
        <p:txBody>
          <a:bodyPr wrap="square" lIns="0" tIns="0" rIns="0" bIns="0" rtlCol="0" anchor="t">
            <a:spAutoFit/>
          </a:bodyPr>
          <a:lstStyle/>
          <a:p>
            <a:pPr algn="l">
              <a:lnSpc>
                <a:spcPts val="2436"/>
              </a:lnSpc>
              <a:spcBef>
                <a:spcPct val="0"/>
              </a:spcBef>
            </a:pPr>
            <a:r>
              <a:rPr lang="en-US" sz="1740" dirty="0">
                <a:solidFill>
                  <a:srgbClr val="FFFFFF"/>
                </a:solidFill>
                <a:latin typeface="Raleway"/>
                <a:ea typeface="Raleway"/>
                <a:cs typeface="Raleway"/>
                <a:sym typeface="Raleway"/>
              </a:rPr>
              <a:t>IRABARUTA WILLY NORBERT 27463</a:t>
            </a:r>
          </a:p>
        </p:txBody>
      </p:sp>
      <p:sp>
        <p:nvSpPr>
          <p:cNvPr id="8" name="TextBox 8"/>
          <p:cNvSpPr txBox="1"/>
          <p:nvPr/>
        </p:nvSpPr>
        <p:spPr>
          <a:xfrm>
            <a:off x="2392386" y="9164350"/>
            <a:ext cx="2990767" cy="258025"/>
          </a:xfrm>
          <a:prstGeom prst="rect">
            <a:avLst/>
          </a:prstGeom>
        </p:spPr>
        <p:txBody>
          <a:bodyPr lIns="0" tIns="0" rIns="0" bIns="0" rtlCol="0" anchor="t">
            <a:spAutoFit/>
          </a:bodyPr>
          <a:lstStyle/>
          <a:p>
            <a:pPr algn="l">
              <a:lnSpc>
                <a:spcPts val="2053"/>
              </a:lnSpc>
              <a:spcBef>
                <a:spcPct val="0"/>
              </a:spcBef>
            </a:pPr>
            <a:r>
              <a:rPr lang="en-US" sz="1466" b="1">
                <a:solidFill>
                  <a:srgbClr val="3D2882"/>
                </a:solidFill>
                <a:latin typeface="Raleway Bold"/>
                <a:ea typeface="Raleway Bold"/>
                <a:cs typeface="Raleway Bold"/>
                <a:sym typeface="Raleway Bold"/>
              </a:rPr>
              <a:t>FINAL EXAM FOR BIGDATA </a:t>
            </a:r>
          </a:p>
        </p:txBody>
      </p:sp>
      <p:grpSp>
        <p:nvGrpSpPr>
          <p:cNvPr id="9" name="Group 9"/>
          <p:cNvGrpSpPr/>
          <p:nvPr/>
        </p:nvGrpSpPr>
        <p:grpSpPr>
          <a:xfrm>
            <a:off x="17579417" y="8585700"/>
            <a:ext cx="1075518" cy="708583"/>
            <a:chOff x="0" y="0"/>
            <a:chExt cx="283264" cy="186623"/>
          </a:xfrm>
        </p:grpSpPr>
        <p:sp>
          <p:nvSpPr>
            <p:cNvPr id="10" name="Freeform 10"/>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11" name="TextBox 11"/>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12" name="TextBox 12"/>
          <p:cNvSpPr txBox="1"/>
          <p:nvPr/>
        </p:nvSpPr>
        <p:spPr>
          <a:xfrm>
            <a:off x="17792856" y="8741720"/>
            <a:ext cx="385473" cy="341244"/>
          </a:xfrm>
          <a:prstGeom prst="rect">
            <a:avLst/>
          </a:prstGeom>
        </p:spPr>
        <p:txBody>
          <a:bodyPr lIns="0" tIns="0" rIns="0" bIns="0" rtlCol="0" anchor="t">
            <a:spAutoFit/>
          </a:bodyPr>
          <a:lstStyle/>
          <a:p>
            <a:pPr algn="l">
              <a:lnSpc>
                <a:spcPts val="2716"/>
              </a:lnSpc>
              <a:spcBef>
                <a:spcPct val="0"/>
              </a:spcBef>
            </a:pPr>
            <a:r>
              <a:rPr lang="en-US" sz="1940" b="1">
                <a:solidFill>
                  <a:srgbClr val="3D2882"/>
                </a:solidFill>
                <a:latin typeface="Raleway Bold"/>
                <a:ea typeface="Raleway Bold"/>
                <a:cs typeface="Raleway Bold"/>
                <a:sym typeface="Raleway Bold"/>
              </a:rPr>
              <a:t>11</a:t>
            </a:r>
          </a:p>
        </p:txBody>
      </p:sp>
      <p:sp>
        <p:nvSpPr>
          <p:cNvPr id="13" name="TextBox 13"/>
          <p:cNvSpPr txBox="1"/>
          <p:nvPr/>
        </p:nvSpPr>
        <p:spPr>
          <a:xfrm>
            <a:off x="6555965" y="2282516"/>
            <a:ext cx="5176069" cy="1125609"/>
          </a:xfrm>
          <a:prstGeom prst="rect">
            <a:avLst/>
          </a:prstGeom>
        </p:spPr>
        <p:txBody>
          <a:bodyPr lIns="0" tIns="0" rIns="0" bIns="0" rtlCol="0" anchor="t">
            <a:spAutoFit/>
          </a:bodyPr>
          <a:lstStyle/>
          <a:p>
            <a:pPr algn="ctr">
              <a:lnSpc>
                <a:spcPts val="8315"/>
              </a:lnSpc>
            </a:pPr>
            <a:r>
              <a:rPr lang="en-US" sz="8315" b="1">
                <a:solidFill>
                  <a:srgbClr val="FFFFFF"/>
                </a:solidFill>
                <a:latin typeface="Bebas Neue Bold"/>
                <a:ea typeface="Bebas Neue Bold"/>
                <a:cs typeface="Bebas Neue Bold"/>
                <a:sym typeface="Bebas Neue Bold"/>
              </a:rPr>
              <a:t>Conclusion</a:t>
            </a:r>
          </a:p>
        </p:txBody>
      </p:sp>
      <p:sp>
        <p:nvSpPr>
          <p:cNvPr id="14" name="TextBox 14"/>
          <p:cNvSpPr txBox="1"/>
          <p:nvPr/>
        </p:nvSpPr>
        <p:spPr>
          <a:xfrm>
            <a:off x="4993026" y="3249026"/>
            <a:ext cx="8301948" cy="1125611"/>
          </a:xfrm>
          <a:prstGeom prst="rect">
            <a:avLst/>
          </a:prstGeom>
        </p:spPr>
        <p:txBody>
          <a:bodyPr lIns="0" tIns="0" rIns="0" bIns="0" rtlCol="0" anchor="t">
            <a:spAutoFit/>
          </a:bodyPr>
          <a:lstStyle/>
          <a:p>
            <a:pPr algn="ctr">
              <a:lnSpc>
                <a:spcPts val="8315"/>
              </a:lnSpc>
            </a:pPr>
            <a:r>
              <a:rPr lang="en-US" sz="8315" b="1">
                <a:solidFill>
                  <a:srgbClr val="D563A1"/>
                </a:solidFill>
                <a:latin typeface="Bebas Neue Bold"/>
                <a:ea typeface="Bebas Neue Bold"/>
                <a:cs typeface="Bebas Neue Bold"/>
                <a:sym typeface="Bebas Neue Bold"/>
              </a:rPr>
              <a:t>-----------------------</a:t>
            </a:r>
          </a:p>
        </p:txBody>
      </p:sp>
      <p:sp>
        <p:nvSpPr>
          <p:cNvPr id="15" name="TextBox 15"/>
          <p:cNvSpPr txBox="1"/>
          <p:nvPr/>
        </p:nvSpPr>
        <p:spPr>
          <a:xfrm>
            <a:off x="6422773" y="4745647"/>
            <a:ext cx="6852053" cy="3986548"/>
          </a:xfrm>
          <a:prstGeom prst="rect">
            <a:avLst/>
          </a:prstGeom>
        </p:spPr>
        <p:txBody>
          <a:bodyPr lIns="0" tIns="0" rIns="0" bIns="0" rtlCol="0" anchor="t">
            <a:spAutoFit/>
          </a:bodyPr>
          <a:lstStyle/>
          <a:p>
            <a:pPr marL="492678" lvl="1" indent="-246339" algn="l">
              <a:lnSpc>
                <a:spcPts val="3194"/>
              </a:lnSpc>
              <a:buFont typeface="Arial"/>
              <a:buChar char="•"/>
            </a:pPr>
            <a:r>
              <a:rPr lang="en-US" sz="2281">
                <a:solidFill>
                  <a:srgbClr val="FFFFFF"/>
                </a:solidFill>
                <a:latin typeface="Raleway"/>
                <a:ea typeface="Raleway"/>
                <a:cs typeface="Raleway"/>
                <a:sym typeface="Raleway"/>
              </a:rPr>
              <a:t>The project successfully analyzed patient data, predicted diabetes, and presented insights visually.</a:t>
            </a:r>
          </a:p>
          <a:p>
            <a:pPr marL="492678" lvl="1" indent="-246339" algn="l">
              <a:lnSpc>
                <a:spcPts val="3194"/>
              </a:lnSpc>
              <a:buFont typeface="Arial"/>
              <a:buChar char="•"/>
            </a:pPr>
            <a:r>
              <a:rPr lang="en-US" sz="2281">
                <a:solidFill>
                  <a:srgbClr val="FFFFFF"/>
                </a:solidFill>
                <a:latin typeface="Raleway"/>
                <a:ea typeface="Raleway"/>
                <a:cs typeface="Raleway"/>
                <a:sym typeface="Raleway"/>
              </a:rPr>
              <a:t>Machine learning models like Random Forest helped identify important risk factors.</a:t>
            </a:r>
          </a:p>
          <a:p>
            <a:pPr marL="492678" lvl="1" indent="-246339" algn="l">
              <a:lnSpc>
                <a:spcPts val="3194"/>
              </a:lnSpc>
              <a:buFont typeface="Arial"/>
              <a:buChar char="•"/>
            </a:pPr>
            <a:r>
              <a:rPr lang="en-US" sz="2281">
                <a:solidFill>
                  <a:srgbClr val="FFFFFF"/>
                </a:solidFill>
                <a:latin typeface="Raleway"/>
                <a:ea typeface="Raleway"/>
                <a:cs typeface="Raleway"/>
                <a:sym typeface="Raleway"/>
              </a:rPr>
              <a:t>Power BI dashboard allowed interactive exploration of data for better understanding.</a:t>
            </a:r>
          </a:p>
          <a:p>
            <a:pPr marL="492678" lvl="1" indent="-246339" algn="l">
              <a:lnSpc>
                <a:spcPts val="3194"/>
              </a:lnSpc>
              <a:buFont typeface="Arial"/>
              <a:buChar char="•"/>
            </a:pPr>
            <a:r>
              <a:rPr lang="en-US" sz="2281">
                <a:solidFill>
                  <a:srgbClr val="FFFFFF"/>
                </a:solidFill>
                <a:latin typeface="Raleway"/>
                <a:ea typeface="Raleway"/>
                <a:cs typeface="Raleway"/>
                <a:sym typeface="Raleway"/>
              </a:rPr>
              <a:t>This project shows how data-driven decisions can improve healthcare outcomes.</a:t>
            </a:r>
          </a:p>
          <a:p>
            <a:pPr algn="l">
              <a:lnSpc>
                <a:spcPts val="3194"/>
              </a:lnSpc>
              <a:spcBef>
                <a:spcPct val="0"/>
              </a:spcBef>
            </a:pPr>
            <a:endParaRPr lang="en-US" sz="2281">
              <a:solidFill>
                <a:srgbClr val="FFFFFF"/>
              </a:solidFill>
              <a:latin typeface="Raleway"/>
              <a:ea typeface="Raleway"/>
              <a:cs typeface="Raleway"/>
              <a:sym typeface="Raleway"/>
            </a:endParaRPr>
          </a:p>
        </p:txBody>
      </p:sp>
      <p:grpSp>
        <p:nvGrpSpPr>
          <p:cNvPr id="16" name="Group 16"/>
          <p:cNvGrpSpPr/>
          <p:nvPr/>
        </p:nvGrpSpPr>
        <p:grpSpPr>
          <a:xfrm>
            <a:off x="4993026" y="3158042"/>
            <a:ext cx="1216595" cy="1216595"/>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gradFill>
                <a:gsLst>
                  <a:gs pos="0">
                    <a:srgbClr val="B87BA1">
                      <a:alpha val="100000"/>
                    </a:srgbClr>
                  </a:gs>
                  <a:gs pos="100000">
                    <a:srgbClr val="E7E8E4">
                      <a:alpha val="0"/>
                    </a:srgbClr>
                  </a:gs>
                </a:gsLst>
                <a:lin ang="0"/>
              </a:gradFill>
              <a:prstDash val="solid"/>
              <a:miter/>
            </a:ln>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212"/>
                </a:lnSpc>
              </a:pPr>
              <a:endParaRP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423809" y="1500333"/>
            <a:ext cx="706063" cy="639308"/>
          </a:xfrm>
          <a:custGeom>
            <a:avLst/>
            <a:gdLst/>
            <a:ahLst/>
            <a:cxnLst/>
            <a:rect l="l" t="t" r="r" b="b"/>
            <a:pathLst>
              <a:path w="706063" h="639308">
                <a:moveTo>
                  <a:pt x="0" y="0"/>
                </a:moveTo>
                <a:lnTo>
                  <a:pt x="706063" y="0"/>
                </a:lnTo>
                <a:lnTo>
                  <a:pt x="706063" y="639308"/>
                </a:lnTo>
                <a:lnTo>
                  <a:pt x="0" y="63930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423809" y="8936136"/>
            <a:ext cx="4500378" cy="458220"/>
          </a:xfrm>
          <a:custGeom>
            <a:avLst/>
            <a:gdLst/>
            <a:ahLst/>
            <a:cxnLst/>
            <a:rect l="l" t="t" r="r" b="b"/>
            <a:pathLst>
              <a:path w="4500378" h="458220">
                <a:moveTo>
                  <a:pt x="0" y="0"/>
                </a:moveTo>
                <a:lnTo>
                  <a:pt x="4500379" y="0"/>
                </a:lnTo>
                <a:lnTo>
                  <a:pt x="4500379" y="458221"/>
                </a:lnTo>
                <a:lnTo>
                  <a:pt x="0" y="45822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2424608" y="1629023"/>
            <a:ext cx="5195392" cy="307777"/>
          </a:xfrm>
          <a:prstGeom prst="rect">
            <a:avLst/>
          </a:prstGeom>
        </p:spPr>
        <p:txBody>
          <a:bodyPr wrap="square" lIns="0" tIns="0" rIns="0" bIns="0" rtlCol="0" anchor="t">
            <a:spAutoFit/>
          </a:bodyPr>
          <a:lstStyle/>
          <a:p>
            <a:pPr algn="l">
              <a:lnSpc>
                <a:spcPts val="2436"/>
              </a:lnSpc>
              <a:spcBef>
                <a:spcPct val="0"/>
              </a:spcBef>
            </a:pPr>
            <a:r>
              <a:rPr lang="en-US" sz="1740" dirty="0">
                <a:solidFill>
                  <a:srgbClr val="FFFFFF"/>
                </a:solidFill>
                <a:latin typeface="Raleway"/>
                <a:ea typeface="Raleway"/>
                <a:cs typeface="Raleway"/>
                <a:sym typeface="Raleway"/>
              </a:rPr>
              <a:t>IRABARUTA WILLY NORBERT 27463</a:t>
            </a:r>
          </a:p>
        </p:txBody>
      </p:sp>
      <p:sp>
        <p:nvSpPr>
          <p:cNvPr id="5" name="TextBox 5"/>
          <p:cNvSpPr txBox="1"/>
          <p:nvPr/>
        </p:nvSpPr>
        <p:spPr>
          <a:xfrm>
            <a:off x="2243855" y="9017559"/>
            <a:ext cx="2990767" cy="258025"/>
          </a:xfrm>
          <a:prstGeom prst="rect">
            <a:avLst/>
          </a:prstGeom>
        </p:spPr>
        <p:txBody>
          <a:bodyPr lIns="0" tIns="0" rIns="0" bIns="0" rtlCol="0" anchor="t">
            <a:spAutoFit/>
          </a:bodyPr>
          <a:lstStyle/>
          <a:p>
            <a:pPr algn="l">
              <a:lnSpc>
                <a:spcPts val="2053"/>
              </a:lnSpc>
              <a:spcBef>
                <a:spcPct val="0"/>
              </a:spcBef>
            </a:pPr>
            <a:r>
              <a:rPr lang="en-US" sz="1466" b="1">
                <a:solidFill>
                  <a:srgbClr val="3D2882"/>
                </a:solidFill>
                <a:latin typeface="Raleway Bold"/>
                <a:ea typeface="Raleway Bold"/>
                <a:cs typeface="Raleway Bold"/>
                <a:sym typeface="Raleway Bold"/>
              </a:rPr>
              <a:t>FINAEXAM FOR BIGDATA</a:t>
            </a:r>
          </a:p>
        </p:txBody>
      </p:sp>
      <p:grpSp>
        <p:nvGrpSpPr>
          <p:cNvPr id="6" name="Group 6"/>
          <p:cNvGrpSpPr/>
          <p:nvPr/>
        </p:nvGrpSpPr>
        <p:grpSpPr>
          <a:xfrm>
            <a:off x="17579417" y="8585700"/>
            <a:ext cx="1075518" cy="708583"/>
            <a:chOff x="0" y="0"/>
            <a:chExt cx="283264" cy="186623"/>
          </a:xfrm>
        </p:grpSpPr>
        <p:sp>
          <p:nvSpPr>
            <p:cNvPr id="7" name="Freeform 7"/>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8" name="TextBox 8"/>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9" name="TextBox 9"/>
          <p:cNvSpPr txBox="1"/>
          <p:nvPr/>
        </p:nvSpPr>
        <p:spPr>
          <a:xfrm>
            <a:off x="17792856" y="8741720"/>
            <a:ext cx="385473" cy="341244"/>
          </a:xfrm>
          <a:prstGeom prst="rect">
            <a:avLst/>
          </a:prstGeom>
        </p:spPr>
        <p:txBody>
          <a:bodyPr lIns="0" tIns="0" rIns="0" bIns="0" rtlCol="0" anchor="t">
            <a:spAutoFit/>
          </a:bodyPr>
          <a:lstStyle/>
          <a:p>
            <a:pPr algn="l">
              <a:lnSpc>
                <a:spcPts val="2716"/>
              </a:lnSpc>
              <a:spcBef>
                <a:spcPct val="0"/>
              </a:spcBef>
            </a:pPr>
            <a:r>
              <a:rPr lang="en-US" sz="1940" b="1">
                <a:solidFill>
                  <a:srgbClr val="3D2882"/>
                </a:solidFill>
                <a:latin typeface="Raleway Bold"/>
                <a:ea typeface="Raleway Bold"/>
                <a:cs typeface="Raleway Bold"/>
                <a:sym typeface="Raleway Bold"/>
              </a:rPr>
              <a:t>12</a:t>
            </a:r>
          </a:p>
        </p:txBody>
      </p:sp>
      <p:grpSp>
        <p:nvGrpSpPr>
          <p:cNvPr id="10" name="Group 10"/>
          <p:cNvGrpSpPr/>
          <p:nvPr/>
        </p:nvGrpSpPr>
        <p:grpSpPr>
          <a:xfrm>
            <a:off x="6382854" y="2139641"/>
            <a:ext cx="5522291" cy="552229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87BA1">
                    <a:alpha val="100000"/>
                  </a:srgbClr>
                </a:gs>
                <a:gs pos="100000">
                  <a:srgbClr val="E7E8E4">
                    <a:alpha val="0"/>
                  </a:srgbClr>
                </a:gs>
              </a:gsLst>
              <a:lin ang="0"/>
            </a:gra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212"/>
                </a:lnSpc>
              </a:pPr>
              <a:endParaRPr/>
            </a:p>
          </p:txBody>
        </p:sp>
      </p:grpSp>
      <p:sp>
        <p:nvSpPr>
          <p:cNvPr id="13" name="TextBox 13"/>
          <p:cNvSpPr txBox="1"/>
          <p:nvPr/>
        </p:nvSpPr>
        <p:spPr>
          <a:xfrm>
            <a:off x="5234622" y="4052937"/>
            <a:ext cx="6229901" cy="2321221"/>
          </a:xfrm>
          <a:prstGeom prst="rect">
            <a:avLst/>
          </a:prstGeom>
        </p:spPr>
        <p:txBody>
          <a:bodyPr lIns="0" tIns="0" rIns="0" bIns="0" rtlCol="0" anchor="t">
            <a:spAutoFit/>
          </a:bodyPr>
          <a:lstStyle/>
          <a:p>
            <a:pPr algn="l">
              <a:lnSpc>
                <a:spcPts val="17182"/>
              </a:lnSpc>
            </a:pPr>
            <a:r>
              <a:rPr lang="en-US" sz="17182" b="1">
                <a:solidFill>
                  <a:srgbClr val="FFFFFF"/>
                </a:solidFill>
                <a:latin typeface="Bebas Neue Bold"/>
                <a:ea typeface="Bebas Neue Bold"/>
                <a:cs typeface="Bebas Neue Bold"/>
                <a:sym typeface="Bebas Neue Bold"/>
              </a:rPr>
              <a:t>thank </a:t>
            </a:r>
          </a:p>
        </p:txBody>
      </p:sp>
      <p:sp>
        <p:nvSpPr>
          <p:cNvPr id="14" name="TextBox 14"/>
          <p:cNvSpPr txBox="1"/>
          <p:nvPr/>
        </p:nvSpPr>
        <p:spPr>
          <a:xfrm>
            <a:off x="10084335" y="4052933"/>
            <a:ext cx="3877436" cy="2321224"/>
          </a:xfrm>
          <a:prstGeom prst="rect">
            <a:avLst/>
          </a:prstGeom>
        </p:spPr>
        <p:txBody>
          <a:bodyPr lIns="0" tIns="0" rIns="0" bIns="0" rtlCol="0" anchor="t">
            <a:spAutoFit/>
          </a:bodyPr>
          <a:lstStyle/>
          <a:p>
            <a:pPr algn="l">
              <a:lnSpc>
                <a:spcPts val="17182"/>
              </a:lnSpc>
            </a:pPr>
            <a:r>
              <a:rPr lang="en-US" sz="17182" b="1">
                <a:solidFill>
                  <a:srgbClr val="D563A1"/>
                </a:solidFill>
                <a:latin typeface="Bebas Neue Bold"/>
                <a:ea typeface="Bebas Neue Bold"/>
                <a:cs typeface="Bebas Neue Bold"/>
                <a:sym typeface="Bebas Neue Bold"/>
              </a:rPr>
              <a:t>you!</a:t>
            </a:r>
          </a:p>
        </p:txBody>
      </p:sp>
      <p:sp>
        <p:nvSpPr>
          <p:cNvPr id="15" name="Freeform 15"/>
          <p:cNvSpPr/>
          <p:nvPr/>
        </p:nvSpPr>
        <p:spPr>
          <a:xfrm>
            <a:off x="11163023" y="4969027"/>
            <a:ext cx="5034668" cy="2810260"/>
          </a:xfrm>
          <a:custGeom>
            <a:avLst/>
            <a:gdLst/>
            <a:ahLst/>
            <a:cxnLst/>
            <a:rect l="l" t="t" r="r" b="b"/>
            <a:pathLst>
              <a:path w="5034668" h="2810260">
                <a:moveTo>
                  <a:pt x="0" y="0"/>
                </a:moveTo>
                <a:lnTo>
                  <a:pt x="5034669" y="0"/>
                </a:lnTo>
                <a:lnTo>
                  <a:pt x="5034669" y="2810261"/>
                </a:lnTo>
                <a:lnTo>
                  <a:pt x="0" y="2810261"/>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6" name="Freeform 16"/>
          <p:cNvSpPr/>
          <p:nvPr/>
        </p:nvSpPr>
        <p:spPr>
          <a:xfrm>
            <a:off x="3144121" y="2562375"/>
            <a:ext cx="2843806" cy="1587361"/>
          </a:xfrm>
          <a:custGeom>
            <a:avLst/>
            <a:gdLst/>
            <a:ahLst/>
            <a:cxnLst/>
            <a:rect l="l" t="t" r="r" b="b"/>
            <a:pathLst>
              <a:path w="2843806" h="1587361">
                <a:moveTo>
                  <a:pt x="0" y="0"/>
                </a:moveTo>
                <a:lnTo>
                  <a:pt x="2843807" y="0"/>
                </a:lnTo>
                <a:lnTo>
                  <a:pt x="2843807" y="1587361"/>
                </a:lnTo>
                <a:lnTo>
                  <a:pt x="0" y="1587361"/>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7" name="TextBox 17"/>
          <p:cNvSpPr txBox="1"/>
          <p:nvPr/>
        </p:nvSpPr>
        <p:spPr>
          <a:xfrm>
            <a:off x="7063235" y="6053340"/>
            <a:ext cx="4161530" cy="603536"/>
          </a:xfrm>
          <a:prstGeom prst="rect">
            <a:avLst/>
          </a:prstGeom>
        </p:spPr>
        <p:txBody>
          <a:bodyPr lIns="0" tIns="0" rIns="0" bIns="0" rtlCol="0" anchor="t">
            <a:spAutoFit/>
          </a:bodyPr>
          <a:lstStyle/>
          <a:p>
            <a:pPr algn="ctr">
              <a:lnSpc>
                <a:spcPts val="2436"/>
              </a:lnSpc>
              <a:spcBef>
                <a:spcPct val="0"/>
              </a:spcBef>
            </a:pPr>
            <a:r>
              <a:rPr lang="en-US" sz="1740">
                <a:solidFill>
                  <a:srgbClr val="FFFFFF"/>
                </a:solidFill>
                <a:latin typeface="Raleway"/>
                <a:ea typeface="Raleway"/>
                <a:cs typeface="Raleway"/>
                <a:sym typeface="Raleway"/>
              </a:rPr>
              <a:t>DATA ANALYSIS IS KEY TO BUSINESS GROWTH AND SUCCESS!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423809" y="1500333"/>
            <a:ext cx="706063" cy="639308"/>
          </a:xfrm>
          <a:custGeom>
            <a:avLst/>
            <a:gdLst/>
            <a:ahLst/>
            <a:cxnLst/>
            <a:rect l="l" t="t" r="r" b="b"/>
            <a:pathLst>
              <a:path w="706063" h="639308">
                <a:moveTo>
                  <a:pt x="0" y="0"/>
                </a:moveTo>
                <a:lnTo>
                  <a:pt x="706063" y="0"/>
                </a:lnTo>
                <a:lnTo>
                  <a:pt x="706063" y="639308"/>
                </a:lnTo>
                <a:lnTo>
                  <a:pt x="0" y="63930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423809" y="8936136"/>
            <a:ext cx="4500378" cy="458220"/>
          </a:xfrm>
          <a:custGeom>
            <a:avLst/>
            <a:gdLst/>
            <a:ahLst/>
            <a:cxnLst/>
            <a:rect l="l" t="t" r="r" b="b"/>
            <a:pathLst>
              <a:path w="4500378" h="458220">
                <a:moveTo>
                  <a:pt x="0" y="0"/>
                </a:moveTo>
                <a:lnTo>
                  <a:pt x="4500379" y="0"/>
                </a:lnTo>
                <a:lnTo>
                  <a:pt x="4500379" y="458221"/>
                </a:lnTo>
                <a:lnTo>
                  <a:pt x="0" y="45822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4" name="Group 4"/>
          <p:cNvGrpSpPr/>
          <p:nvPr/>
        </p:nvGrpSpPr>
        <p:grpSpPr>
          <a:xfrm>
            <a:off x="11355227" y="-514350"/>
            <a:ext cx="5904073" cy="11980352"/>
            <a:chOff x="0" y="0"/>
            <a:chExt cx="1554982" cy="3155319"/>
          </a:xfrm>
        </p:grpSpPr>
        <p:sp>
          <p:nvSpPr>
            <p:cNvPr id="5" name="Freeform 5"/>
            <p:cNvSpPr/>
            <p:nvPr/>
          </p:nvSpPr>
          <p:spPr>
            <a:xfrm>
              <a:off x="0" y="0"/>
              <a:ext cx="1554982" cy="3155319"/>
            </a:xfrm>
            <a:custGeom>
              <a:avLst/>
              <a:gdLst/>
              <a:ahLst/>
              <a:cxnLst/>
              <a:rect l="l" t="t" r="r" b="b"/>
              <a:pathLst>
                <a:path w="1554982" h="3155319">
                  <a:moveTo>
                    <a:pt x="0" y="0"/>
                  </a:moveTo>
                  <a:lnTo>
                    <a:pt x="1554982" y="0"/>
                  </a:lnTo>
                  <a:lnTo>
                    <a:pt x="1554982" y="3155319"/>
                  </a:lnTo>
                  <a:lnTo>
                    <a:pt x="0" y="3155319"/>
                  </a:lnTo>
                  <a:close/>
                </a:path>
              </a:pathLst>
            </a:custGeom>
            <a:gradFill rotWithShape="1">
              <a:gsLst>
                <a:gs pos="0">
                  <a:srgbClr val="FFF5E9">
                    <a:alpha val="100000"/>
                  </a:srgbClr>
                </a:gs>
                <a:gs pos="50000">
                  <a:srgbClr val="E7E8E4">
                    <a:alpha val="100000"/>
                  </a:srgbClr>
                </a:gs>
                <a:gs pos="100000">
                  <a:srgbClr val="E7E8E4">
                    <a:alpha val="0"/>
                  </a:srgbClr>
                </a:gs>
              </a:gsLst>
              <a:lin ang="5400000"/>
            </a:gradFill>
          </p:spPr>
        </p:sp>
        <p:sp>
          <p:nvSpPr>
            <p:cNvPr id="6" name="TextBox 6"/>
            <p:cNvSpPr txBox="1"/>
            <p:nvPr/>
          </p:nvSpPr>
          <p:spPr>
            <a:xfrm>
              <a:off x="0" y="-38100"/>
              <a:ext cx="1554982" cy="3193419"/>
            </a:xfrm>
            <a:prstGeom prst="rect">
              <a:avLst/>
            </a:prstGeom>
          </p:spPr>
          <p:txBody>
            <a:bodyPr lIns="50800" tIns="50800" rIns="50800" bIns="50800" rtlCol="0" anchor="ctr"/>
            <a:lstStyle/>
            <a:p>
              <a:pPr algn="ctr">
                <a:lnSpc>
                  <a:spcPts val="2212"/>
                </a:lnSpc>
              </a:pPr>
              <a:endParaRPr/>
            </a:p>
          </p:txBody>
        </p:sp>
      </p:grpSp>
      <p:grpSp>
        <p:nvGrpSpPr>
          <p:cNvPr id="7" name="Group 7"/>
          <p:cNvGrpSpPr/>
          <p:nvPr/>
        </p:nvGrpSpPr>
        <p:grpSpPr>
          <a:xfrm rot="-7498549">
            <a:off x="14571659" y="4508829"/>
            <a:ext cx="3413934" cy="341393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87BA1">
                    <a:alpha val="100000"/>
                  </a:srgbClr>
                </a:gs>
                <a:gs pos="100000">
                  <a:srgbClr val="E7E8E4">
                    <a:alpha val="0"/>
                  </a:srgbClr>
                </a:gs>
              </a:gsLst>
              <a:lin ang="0"/>
            </a:gra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212"/>
                </a:lnSpc>
              </a:pPr>
              <a:endParaRPr/>
            </a:p>
          </p:txBody>
        </p:sp>
      </p:grpSp>
      <p:grpSp>
        <p:nvGrpSpPr>
          <p:cNvPr id="10" name="Group 10"/>
          <p:cNvGrpSpPr/>
          <p:nvPr/>
        </p:nvGrpSpPr>
        <p:grpSpPr>
          <a:xfrm>
            <a:off x="11737009" y="1729566"/>
            <a:ext cx="3413934" cy="341393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87BA1">
                    <a:alpha val="100000"/>
                  </a:srgbClr>
                </a:gs>
                <a:gs pos="100000">
                  <a:srgbClr val="E7E8E4">
                    <a:alpha val="0"/>
                  </a:srgbClr>
                </a:gs>
              </a:gsLst>
              <a:lin ang="0"/>
            </a:gra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212"/>
                </a:lnSpc>
              </a:pPr>
              <a:endParaRPr/>
            </a:p>
          </p:txBody>
        </p:sp>
      </p:grpSp>
      <p:sp>
        <p:nvSpPr>
          <p:cNvPr id="13" name="Freeform 13"/>
          <p:cNvSpPr/>
          <p:nvPr/>
        </p:nvSpPr>
        <p:spPr>
          <a:xfrm>
            <a:off x="11737009" y="2460621"/>
            <a:ext cx="4756561" cy="6475516"/>
          </a:xfrm>
          <a:custGeom>
            <a:avLst/>
            <a:gdLst/>
            <a:ahLst/>
            <a:cxnLst/>
            <a:rect l="l" t="t" r="r" b="b"/>
            <a:pathLst>
              <a:path w="4756561" h="6475516">
                <a:moveTo>
                  <a:pt x="0" y="0"/>
                </a:moveTo>
                <a:lnTo>
                  <a:pt x="4756560" y="0"/>
                </a:lnTo>
                <a:lnTo>
                  <a:pt x="4756560" y="6475515"/>
                </a:lnTo>
                <a:lnTo>
                  <a:pt x="0" y="6475515"/>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4" name="TextBox 14"/>
          <p:cNvSpPr txBox="1"/>
          <p:nvPr/>
        </p:nvSpPr>
        <p:spPr>
          <a:xfrm>
            <a:off x="2424608" y="1629023"/>
            <a:ext cx="6033592" cy="307777"/>
          </a:xfrm>
          <a:prstGeom prst="rect">
            <a:avLst/>
          </a:prstGeom>
        </p:spPr>
        <p:txBody>
          <a:bodyPr wrap="square" lIns="0" tIns="0" rIns="0" bIns="0" rtlCol="0" anchor="t">
            <a:spAutoFit/>
          </a:bodyPr>
          <a:lstStyle/>
          <a:p>
            <a:pPr algn="l">
              <a:lnSpc>
                <a:spcPts val="2436"/>
              </a:lnSpc>
              <a:spcBef>
                <a:spcPct val="0"/>
              </a:spcBef>
            </a:pPr>
            <a:r>
              <a:rPr lang="en-US" sz="1740" dirty="0">
                <a:solidFill>
                  <a:srgbClr val="FFFFFF"/>
                </a:solidFill>
                <a:latin typeface="Raleway"/>
                <a:ea typeface="Raleway"/>
                <a:cs typeface="Raleway"/>
                <a:sym typeface="Raleway"/>
              </a:rPr>
              <a:t>IRABARUTA WILLY NORBERT 27463</a:t>
            </a:r>
          </a:p>
        </p:txBody>
      </p:sp>
      <p:sp>
        <p:nvSpPr>
          <p:cNvPr id="15" name="TextBox 15"/>
          <p:cNvSpPr txBox="1"/>
          <p:nvPr/>
        </p:nvSpPr>
        <p:spPr>
          <a:xfrm>
            <a:off x="2243855" y="9017559"/>
            <a:ext cx="2990767" cy="258025"/>
          </a:xfrm>
          <a:prstGeom prst="rect">
            <a:avLst/>
          </a:prstGeom>
        </p:spPr>
        <p:txBody>
          <a:bodyPr lIns="0" tIns="0" rIns="0" bIns="0" rtlCol="0" anchor="t">
            <a:spAutoFit/>
          </a:bodyPr>
          <a:lstStyle/>
          <a:p>
            <a:pPr algn="l">
              <a:lnSpc>
                <a:spcPts val="2053"/>
              </a:lnSpc>
              <a:spcBef>
                <a:spcPct val="0"/>
              </a:spcBef>
            </a:pPr>
            <a:r>
              <a:rPr lang="en-US" sz="1466" b="1">
                <a:solidFill>
                  <a:srgbClr val="3D2882"/>
                </a:solidFill>
                <a:latin typeface="Raleway Bold"/>
                <a:ea typeface="Raleway Bold"/>
                <a:cs typeface="Raleway Bold"/>
                <a:sym typeface="Raleway Bold"/>
              </a:rPr>
              <a:t>FINAL EXAM FOR BIGDATA </a:t>
            </a:r>
          </a:p>
        </p:txBody>
      </p:sp>
      <p:grpSp>
        <p:nvGrpSpPr>
          <p:cNvPr id="16" name="Group 16"/>
          <p:cNvGrpSpPr/>
          <p:nvPr/>
        </p:nvGrpSpPr>
        <p:grpSpPr>
          <a:xfrm>
            <a:off x="17579417" y="8585700"/>
            <a:ext cx="1075518" cy="708583"/>
            <a:chOff x="0" y="0"/>
            <a:chExt cx="283264" cy="186623"/>
          </a:xfrm>
        </p:grpSpPr>
        <p:sp>
          <p:nvSpPr>
            <p:cNvPr id="17" name="Freeform 17"/>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18" name="TextBox 18"/>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19" name="TextBox 19"/>
          <p:cNvSpPr txBox="1"/>
          <p:nvPr/>
        </p:nvSpPr>
        <p:spPr>
          <a:xfrm>
            <a:off x="17792856" y="8741720"/>
            <a:ext cx="385473" cy="341206"/>
          </a:xfrm>
          <a:prstGeom prst="rect">
            <a:avLst/>
          </a:prstGeom>
        </p:spPr>
        <p:txBody>
          <a:bodyPr lIns="0" tIns="0" rIns="0" bIns="0" rtlCol="0" anchor="t">
            <a:spAutoFit/>
          </a:bodyPr>
          <a:lstStyle/>
          <a:p>
            <a:pPr algn="l">
              <a:lnSpc>
                <a:spcPts val="2716"/>
              </a:lnSpc>
              <a:spcBef>
                <a:spcPct val="0"/>
              </a:spcBef>
            </a:pPr>
            <a:r>
              <a:rPr lang="en-US" sz="1940" b="1">
                <a:solidFill>
                  <a:srgbClr val="3D2882"/>
                </a:solidFill>
                <a:latin typeface="Raleway Bold"/>
                <a:ea typeface="Raleway Bold"/>
                <a:cs typeface="Raleway Bold"/>
                <a:sym typeface="Raleway Bold"/>
              </a:rPr>
              <a:t>02</a:t>
            </a:r>
          </a:p>
        </p:txBody>
      </p:sp>
      <p:sp>
        <p:nvSpPr>
          <p:cNvPr id="20" name="TextBox 20"/>
          <p:cNvSpPr txBox="1"/>
          <p:nvPr/>
        </p:nvSpPr>
        <p:spPr>
          <a:xfrm>
            <a:off x="1423809" y="3050522"/>
            <a:ext cx="5385535" cy="1127722"/>
          </a:xfrm>
          <a:prstGeom prst="rect">
            <a:avLst/>
          </a:prstGeom>
        </p:spPr>
        <p:txBody>
          <a:bodyPr lIns="0" tIns="0" rIns="0" bIns="0" rtlCol="0" anchor="t">
            <a:spAutoFit/>
          </a:bodyPr>
          <a:lstStyle/>
          <a:p>
            <a:pPr algn="l">
              <a:lnSpc>
                <a:spcPts val="8315"/>
              </a:lnSpc>
            </a:pPr>
            <a:r>
              <a:rPr lang="en-US" sz="8315" b="1">
                <a:solidFill>
                  <a:srgbClr val="FFFFFF"/>
                </a:solidFill>
                <a:latin typeface="Bebas Neue Bold"/>
                <a:ea typeface="Bebas Neue Bold"/>
                <a:cs typeface="Bebas Neue Bold"/>
                <a:sym typeface="Bebas Neue Bold"/>
              </a:rPr>
              <a:t> Introduction</a:t>
            </a:r>
          </a:p>
        </p:txBody>
      </p:sp>
      <p:sp>
        <p:nvSpPr>
          <p:cNvPr id="21" name="TextBox 21"/>
          <p:cNvSpPr txBox="1"/>
          <p:nvPr/>
        </p:nvSpPr>
        <p:spPr>
          <a:xfrm>
            <a:off x="1423809" y="4017032"/>
            <a:ext cx="5385535" cy="1124819"/>
          </a:xfrm>
          <a:prstGeom prst="rect">
            <a:avLst/>
          </a:prstGeom>
        </p:spPr>
        <p:txBody>
          <a:bodyPr lIns="0" tIns="0" rIns="0" bIns="0" rtlCol="0" anchor="t">
            <a:spAutoFit/>
          </a:bodyPr>
          <a:lstStyle/>
          <a:p>
            <a:pPr algn="l">
              <a:lnSpc>
                <a:spcPts val="8315"/>
              </a:lnSpc>
            </a:pPr>
            <a:r>
              <a:rPr lang="en-US" sz="8315" b="1">
                <a:solidFill>
                  <a:srgbClr val="D563A1"/>
                </a:solidFill>
                <a:latin typeface="Bebas Neue Bold"/>
                <a:ea typeface="Bebas Neue Bold"/>
                <a:cs typeface="Bebas Neue Bold"/>
                <a:sym typeface="Bebas Neue Bold"/>
              </a:rPr>
              <a:t>-----</a:t>
            </a:r>
          </a:p>
        </p:txBody>
      </p:sp>
      <p:sp>
        <p:nvSpPr>
          <p:cNvPr id="22" name="TextBox 22"/>
          <p:cNvSpPr txBox="1"/>
          <p:nvPr/>
        </p:nvSpPr>
        <p:spPr>
          <a:xfrm>
            <a:off x="1423809" y="5260793"/>
            <a:ext cx="8099391" cy="3041898"/>
          </a:xfrm>
          <a:prstGeom prst="rect">
            <a:avLst/>
          </a:prstGeom>
        </p:spPr>
        <p:txBody>
          <a:bodyPr lIns="0" tIns="0" rIns="0" bIns="0" rtlCol="0" anchor="t">
            <a:spAutoFit/>
          </a:bodyPr>
          <a:lstStyle/>
          <a:p>
            <a:pPr algn="l">
              <a:lnSpc>
                <a:spcPts val="2436"/>
              </a:lnSpc>
              <a:spcBef>
                <a:spcPct val="0"/>
              </a:spcBef>
            </a:pPr>
            <a:r>
              <a:rPr lang="en-US" sz="1740">
                <a:solidFill>
                  <a:srgbClr val="FFFFFF"/>
                </a:solidFill>
                <a:latin typeface="Raleway"/>
                <a:ea typeface="Raleway"/>
                <a:cs typeface="Raleway"/>
                <a:sym typeface="Raleway"/>
              </a:rPr>
              <a:t>Diabetes is one of the most widespread chronic diseases globally. It is a condition where the body cannot effectively use insulin, leading to high blood sugar levels. If not detected early, it can lead to serious health complications. Early detection is therefore very important for proper treatment and lifestyle management. In this project, we used a dataset of patients containing information such as age, gender, BMI, cholesterol levels, and HbA1c to analyze which factors influence diabetes risk the most. We applied machine learning models to predict whether a patient is diabetic or not and presented all findings using a Power BI dashboard to make the results interactive and easy to understand.</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423809" y="1500333"/>
            <a:ext cx="706063" cy="639308"/>
          </a:xfrm>
          <a:custGeom>
            <a:avLst/>
            <a:gdLst/>
            <a:ahLst/>
            <a:cxnLst/>
            <a:rect l="l" t="t" r="r" b="b"/>
            <a:pathLst>
              <a:path w="706063" h="639308">
                <a:moveTo>
                  <a:pt x="0" y="0"/>
                </a:moveTo>
                <a:lnTo>
                  <a:pt x="706063" y="0"/>
                </a:lnTo>
                <a:lnTo>
                  <a:pt x="706063" y="639308"/>
                </a:lnTo>
                <a:lnTo>
                  <a:pt x="0" y="63930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423809" y="8936155"/>
            <a:ext cx="4500378" cy="458220"/>
          </a:xfrm>
          <a:custGeom>
            <a:avLst/>
            <a:gdLst/>
            <a:ahLst/>
            <a:cxnLst/>
            <a:rect l="l" t="t" r="r" b="b"/>
            <a:pathLst>
              <a:path w="4500378" h="458220">
                <a:moveTo>
                  <a:pt x="0" y="0"/>
                </a:moveTo>
                <a:lnTo>
                  <a:pt x="4500379" y="0"/>
                </a:lnTo>
                <a:lnTo>
                  <a:pt x="4500379" y="458220"/>
                </a:lnTo>
                <a:lnTo>
                  <a:pt x="0" y="45822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2424608" y="1629023"/>
            <a:ext cx="7024192" cy="307777"/>
          </a:xfrm>
          <a:prstGeom prst="rect">
            <a:avLst/>
          </a:prstGeom>
        </p:spPr>
        <p:txBody>
          <a:bodyPr wrap="square" lIns="0" tIns="0" rIns="0" bIns="0" rtlCol="0" anchor="t">
            <a:spAutoFit/>
          </a:bodyPr>
          <a:lstStyle/>
          <a:p>
            <a:pPr algn="l">
              <a:lnSpc>
                <a:spcPts val="2436"/>
              </a:lnSpc>
              <a:spcBef>
                <a:spcPct val="0"/>
              </a:spcBef>
            </a:pPr>
            <a:r>
              <a:rPr lang="en-US" sz="1740" dirty="0">
                <a:solidFill>
                  <a:srgbClr val="FFFFFF"/>
                </a:solidFill>
                <a:latin typeface="Raleway"/>
                <a:ea typeface="Raleway"/>
                <a:cs typeface="Raleway"/>
                <a:sym typeface="Raleway"/>
              </a:rPr>
              <a:t>IRABARUTA WILLY NORBERT 27463</a:t>
            </a:r>
          </a:p>
        </p:txBody>
      </p:sp>
      <p:sp>
        <p:nvSpPr>
          <p:cNvPr id="5" name="TextBox 5"/>
          <p:cNvSpPr txBox="1"/>
          <p:nvPr/>
        </p:nvSpPr>
        <p:spPr>
          <a:xfrm>
            <a:off x="2243855" y="9017559"/>
            <a:ext cx="2990767" cy="258025"/>
          </a:xfrm>
          <a:prstGeom prst="rect">
            <a:avLst/>
          </a:prstGeom>
        </p:spPr>
        <p:txBody>
          <a:bodyPr lIns="0" tIns="0" rIns="0" bIns="0" rtlCol="0" anchor="t">
            <a:spAutoFit/>
          </a:bodyPr>
          <a:lstStyle/>
          <a:p>
            <a:pPr algn="l">
              <a:lnSpc>
                <a:spcPts val="2053"/>
              </a:lnSpc>
              <a:spcBef>
                <a:spcPct val="0"/>
              </a:spcBef>
            </a:pPr>
            <a:r>
              <a:rPr lang="en-US" sz="1466" b="1">
                <a:solidFill>
                  <a:srgbClr val="3D2882"/>
                </a:solidFill>
                <a:latin typeface="Raleway Bold"/>
                <a:ea typeface="Raleway Bold"/>
                <a:cs typeface="Raleway Bold"/>
                <a:sym typeface="Raleway Bold"/>
              </a:rPr>
              <a:t>FINAL EXAM FOR BIGDATA </a:t>
            </a:r>
          </a:p>
        </p:txBody>
      </p:sp>
      <p:grpSp>
        <p:nvGrpSpPr>
          <p:cNvPr id="6" name="Group 6"/>
          <p:cNvGrpSpPr/>
          <p:nvPr/>
        </p:nvGrpSpPr>
        <p:grpSpPr>
          <a:xfrm>
            <a:off x="17579417" y="8585700"/>
            <a:ext cx="1075518" cy="708583"/>
            <a:chOff x="0" y="0"/>
            <a:chExt cx="283264" cy="186623"/>
          </a:xfrm>
        </p:grpSpPr>
        <p:sp>
          <p:nvSpPr>
            <p:cNvPr id="7" name="Freeform 7"/>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8" name="TextBox 8"/>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9" name="TextBox 9"/>
          <p:cNvSpPr txBox="1"/>
          <p:nvPr/>
        </p:nvSpPr>
        <p:spPr>
          <a:xfrm>
            <a:off x="17792856" y="8741720"/>
            <a:ext cx="385473" cy="341244"/>
          </a:xfrm>
          <a:prstGeom prst="rect">
            <a:avLst/>
          </a:prstGeom>
        </p:spPr>
        <p:txBody>
          <a:bodyPr lIns="0" tIns="0" rIns="0" bIns="0" rtlCol="0" anchor="t">
            <a:spAutoFit/>
          </a:bodyPr>
          <a:lstStyle/>
          <a:p>
            <a:pPr algn="l">
              <a:lnSpc>
                <a:spcPts val="2716"/>
              </a:lnSpc>
              <a:spcBef>
                <a:spcPct val="0"/>
              </a:spcBef>
            </a:pPr>
            <a:r>
              <a:rPr lang="en-US" sz="1940" b="1">
                <a:solidFill>
                  <a:srgbClr val="3D2882"/>
                </a:solidFill>
                <a:latin typeface="Raleway Bold"/>
                <a:ea typeface="Raleway Bold"/>
                <a:cs typeface="Raleway Bold"/>
                <a:sym typeface="Raleway Bold"/>
              </a:rPr>
              <a:t>03</a:t>
            </a:r>
          </a:p>
        </p:txBody>
      </p:sp>
      <p:sp>
        <p:nvSpPr>
          <p:cNvPr id="10" name="TextBox 10"/>
          <p:cNvSpPr txBox="1"/>
          <p:nvPr/>
        </p:nvSpPr>
        <p:spPr>
          <a:xfrm>
            <a:off x="6422535" y="2616569"/>
            <a:ext cx="2992934" cy="1125609"/>
          </a:xfrm>
          <a:prstGeom prst="rect">
            <a:avLst/>
          </a:prstGeom>
        </p:spPr>
        <p:txBody>
          <a:bodyPr lIns="0" tIns="0" rIns="0" bIns="0" rtlCol="0" anchor="t">
            <a:spAutoFit/>
          </a:bodyPr>
          <a:lstStyle/>
          <a:p>
            <a:pPr algn="l">
              <a:lnSpc>
                <a:spcPts val="8315"/>
              </a:lnSpc>
            </a:pPr>
            <a:r>
              <a:rPr lang="en-US" sz="8315" b="1">
                <a:solidFill>
                  <a:srgbClr val="FFFFFF"/>
                </a:solidFill>
                <a:latin typeface="Bebas Neue Bold"/>
                <a:ea typeface="Bebas Neue Bold"/>
                <a:cs typeface="Bebas Neue Bold"/>
                <a:sym typeface="Bebas Neue Bold"/>
              </a:rPr>
              <a:t>Problem</a:t>
            </a:r>
          </a:p>
        </p:txBody>
      </p:sp>
      <p:sp>
        <p:nvSpPr>
          <p:cNvPr id="11" name="TextBox 11"/>
          <p:cNvSpPr txBox="1"/>
          <p:nvPr/>
        </p:nvSpPr>
        <p:spPr>
          <a:xfrm>
            <a:off x="9684028" y="2616569"/>
            <a:ext cx="4717772" cy="1064394"/>
          </a:xfrm>
          <a:prstGeom prst="rect">
            <a:avLst/>
          </a:prstGeom>
        </p:spPr>
        <p:txBody>
          <a:bodyPr wrap="square" lIns="0" tIns="0" rIns="0" bIns="0" rtlCol="0" anchor="t">
            <a:spAutoFit/>
          </a:bodyPr>
          <a:lstStyle/>
          <a:p>
            <a:pPr algn="l">
              <a:lnSpc>
                <a:spcPts val="8315"/>
              </a:lnSpc>
            </a:pPr>
            <a:r>
              <a:rPr lang="en-US" sz="8315" b="1" dirty="0">
                <a:solidFill>
                  <a:srgbClr val="D563A1"/>
                </a:solidFill>
                <a:latin typeface="Bebas Neue Bold"/>
                <a:ea typeface="Bebas Neue Bold"/>
                <a:cs typeface="Bebas Neue Bold"/>
                <a:sym typeface="Bebas Neue Bold"/>
              </a:rPr>
              <a:t>Statement</a:t>
            </a:r>
          </a:p>
        </p:txBody>
      </p:sp>
      <p:sp>
        <p:nvSpPr>
          <p:cNvPr id="12" name="TextBox 12"/>
          <p:cNvSpPr txBox="1"/>
          <p:nvPr/>
        </p:nvSpPr>
        <p:spPr>
          <a:xfrm>
            <a:off x="5032842" y="3990538"/>
            <a:ext cx="8679517" cy="2737098"/>
          </a:xfrm>
          <a:prstGeom prst="rect">
            <a:avLst/>
          </a:prstGeom>
        </p:spPr>
        <p:txBody>
          <a:bodyPr lIns="0" tIns="0" rIns="0" bIns="0" rtlCol="0" anchor="t">
            <a:spAutoFit/>
          </a:bodyPr>
          <a:lstStyle/>
          <a:p>
            <a:pPr algn="ctr">
              <a:lnSpc>
                <a:spcPts val="2436"/>
              </a:lnSpc>
              <a:spcBef>
                <a:spcPct val="0"/>
              </a:spcBef>
            </a:pPr>
            <a:r>
              <a:rPr lang="en-US" sz="1740">
                <a:solidFill>
                  <a:srgbClr val="FFFFFF"/>
                </a:solidFill>
                <a:latin typeface="Raleway"/>
                <a:ea typeface="Raleway"/>
                <a:cs typeface="Raleway"/>
                <a:sym typeface="Raleway"/>
              </a:rPr>
              <a:t>The main challenge in diabetes diagnosis is that it is often identified too late, when complications have already developed. Many people with diabetes remain undiagnosed due to lack of early screening. Our project attempts to solve this issue by creating a data-driven approach to predict diabetes risk. We aimed to clean and analyze patient data, identify significant risk factors, train machine learning models for prediction, and present these insights through a visual dashboard. This helps doctors and healthcare centers to better understand patterns and make decisions based on data.</a:t>
            </a:r>
          </a:p>
          <a:p>
            <a:pPr algn="ctr">
              <a:lnSpc>
                <a:spcPts val="2436"/>
              </a:lnSpc>
              <a:spcBef>
                <a:spcPct val="0"/>
              </a:spcBef>
            </a:pPr>
            <a:endParaRPr lang="en-US" sz="1740">
              <a:solidFill>
                <a:srgbClr val="FFFFFF"/>
              </a:solidFill>
              <a:latin typeface="Raleway"/>
              <a:ea typeface="Raleway"/>
              <a:cs typeface="Raleway"/>
              <a:sym typeface="Raleway"/>
            </a:endParaRPr>
          </a:p>
        </p:txBody>
      </p:sp>
      <p:sp>
        <p:nvSpPr>
          <p:cNvPr id="13" name="Freeform 13"/>
          <p:cNvSpPr/>
          <p:nvPr/>
        </p:nvSpPr>
        <p:spPr>
          <a:xfrm>
            <a:off x="12758188" y="7180569"/>
            <a:ext cx="5034668" cy="2810260"/>
          </a:xfrm>
          <a:custGeom>
            <a:avLst/>
            <a:gdLst/>
            <a:ahLst/>
            <a:cxnLst/>
            <a:rect l="l" t="t" r="r" b="b"/>
            <a:pathLst>
              <a:path w="5034668" h="2810260">
                <a:moveTo>
                  <a:pt x="0" y="0"/>
                </a:moveTo>
                <a:lnTo>
                  <a:pt x="5034668" y="0"/>
                </a:lnTo>
                <a:lnTo>
                  <a:pt x="5034668" y="2810261"/>
                </a:lnTo>
                <a:lnTo>
                  <a:pt x="0" y="2810261"/>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4" name="Freeform 14"/>
          <p:cNvSpPr/>
          <p:nvPr/>
        </p:nvSpPr>
        <p:spPr>
          <a:xfrm>
            <a:off x="354938" y="3738608"/>
            <a:ext cx="2843806" cy="1587361"/>
          </a:xfrm>
          <a:custGeom>
            <a:avLst/>
            <a:gdLst/>
            <a:ahLst/>
            <a:cxnLst/>
            <a:rect l="l" t="t" r="r" b="b"/>
            <a:pathLst>
              <a:path w="2843806" h="1587361">
                <a:moveTo>
                  <a:pt x="0" y="0"/>
                </a:moveTo>
                <a:lnTo>
                  <a:pt x="2843806" y="0"/>
                </a:lnTo>
                <a:lnTo>
                  <a:pt x="2843806" y="1587361"/>
                </a:lnTo>
                <a:lnTo>
                  <a:pt x="0" y="1587361"/>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423809" y="1500333"/>
            <a:ext cx="706063" cy="639308"/>
          </a:xfrm>
          <a:custGeom>
            <a:avLst/>
            <a:gdLst/>
            <a:ahLst/>
            <a:cxnLst/>
            <a:rect l="l" t="t" r="r" b="b"/>
            <a:pathLst>
              <a:path w="706063" h="639308">
                <a:moveTo>
                  <a:pt x="0" y="0"/>
                </a:moveTo>
                <a:lnTo>
                  <a:pt x="706063" y="0"/>
                </a:lnTo>
                <a:lnTo>
                  <a:pt x="706063" y="639308"/>
                </a:lnTo>
                <a:lnTo>
                  <a:pt x="0" y="63930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423809" y="8936136"/>
            <a:ext cx="4500378" cy="458220"/>
          </a:xfrm>
          <a:custGeom>
            <a:avLst/>
            <a:gdLst/>
            <a:ahLst/>
            <a:cxnLst/>
            <a:rect l="l" t="t" r="r" b="b"/>
            <a:pathLst>
              <a:path w="4500378" h="458220">
                <a:moveTo>
                  <a:pt x="0" y="0"/>
                </a:moveTo>
                <a:lnTo>
                  <a:pt x="4500379" y="0"/>
                </a:lnTo>
                <a:lnTo>
                  <a:pt x="4500379" y="458221"/>
                </a:lnTo>
                <a:lnTo>
                  <a:pt x="0" y="45822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8186882" y="3177890"/>
            <a:ext cx="674722" cy="674722"/>
          </a:xfrm>
          <a:custGeom>
            <a:avLst/>
            <a:gdLst/>
            <a:ahLst/>
            <a:cxnLst/>
            <a:rect l="l" t="t" r="r" b="b"/>
            <a:pathLst>
              <a:path w="674722" h="674722">
                <a:moveTo>
                  <a:pt x="0" y="0"/>
                </a:moveTo>
                <a:lnTo>
                  <a:pt x="674722" y="0"/>
                </a:lnTo>
                <a:lnTo>
                  <a:pt x="674722" y="674722"/>
                </a:lnTo>
                <a:lnTo>
                  <a:pt x="0" y="674722"/>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8186882" y="4238644"/>
            <a:ext cx="674722" cy="674722"/>
          </a:xfrm>
          <a:custGeom>
            <a:avLst/>
            <a:gdLst/>
            <a:ahLst/>
            <a:cxnLst/>
            <a:rect l="l" t="t" r="r" b="b"/>
            <a:pathLst>
              <a:path w="674722" h="674722">
                <a:moveTo>
                  <a:pt x="0" y="0"/>
                </a:moveTo>
                <a:lnTo>
                  <a:pt x="674722" y="0"/>
                </a:lnTo>
                <a:lnTo>
                  <a:pt x="674722" y="674722"/>
                </a:lnTo>
                <a:lnTo>
                  <a:pt x="0" y="674722"/>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Freeform 6"/>
          <p:cNvSpPr/>
          <p:nvPr/>
        </p:nvSpPr>
        <p:spPr>
          <a:xfrm>
            <a:off x="8186882" y="5299398"/>
            <a:ext cx="674722" cy="674722"/>
          </a:xfrm>
          <a:custGeom>
            <a:avLst/>
            <a:gdLst/>
            <a:ahLst/>
            <a:cxnLst/>
            <a:rect l="l" t="t" r="r" b="b"/>
            <a:pathLst>
              <a:path w="674722" h="674722">
                <a:moveTo>
                  <a:pt x="0" y="0"/>
                </a:moveTo>
                <a:lnTo>
                  <a:pt x="674722" y="0"/>
                </a:lnTo>
                <a:lnTo>
                  <a:pt x="674722" y="674723"/>
                </a:lnTo>
                <a:lnTo>
                  <a:pt x="0" y="674723"/>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7" name="Freeform 7"/>
          <p:cNvSpPr/>
          <p:nvPr/>
        </p:nvSpPr>
        <p:spPr>
          <a:xfrm>
            <a:off x="8186882" y="6360152"/>
            <a:ext cx="674722" cy="674722"/>
          </a:xfrm>
          <a:custGeom>
            <a:avLst/>
            <a:gdLst/>
            <a:ahLst/>
            <a:cxnLst/>
            <a:rect l="l" t="t" r="r" b="b"/>
            <a:pathLst>
              <a:path w="674722" h="674722">
                <a:moveTo>
                  <a:pt x="0" y="0"/>
                </a:moveTo>
                <a:lnTo>
                  <a:pt x="674722" y="0"/>
                </a:lnTo>
                <a:lnTo>
                  <a:pt x="674722" y="674723"/>
                </a:lnTo>
                <a:lnTo>
                  <a:pt x="0" y="674723"/>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nvGrpSpPr>
          <p:cNvPr id="8" name="Group 8"/>
          <p:cNvGrpSpPr/>
          <p:nvPr/>
        </p:nvGrpSpPr>
        <p:grpSpPr>
          <a:xfrm>
            <a:off x="-2514600" y="2706011"/>
            <a:ext cx="5905397" cy="590539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5E9">
                    <a:alpha val="100000"/>
                  </a:srgbClr>
                </a:gs>
                <a:gs pos="100000">
                  <a:srgbClr val="E7E8E4">
                    <a:alpha val="0"/>
                  </a:srgbClr>
                </a:gs>
              </a:gsLst>
              <a:lin ang="0"/>
            </a:gra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212"/>
                </a:lnSpc>
              </a:pPr>
              <a:endParaRPr/>
            </a:p>
          </p:txBody>
        </p:sp>
      </p:grpSp>
      <p:sp>
        <p:nvSpPr>
          <p:cNvPr id="11" name="Freeform 11"/>
          <p:cNvSpPr/>
          <p:nvPr/>
        </p:nvSpPr>
        <p:spPr>
          <a:xfrm>
            <a:off x="1423809" y="3515896"/>
            <a:ext cx="5663047" cy="4478956"/>
          </a:xfrm>
          <a:custGeom>
            <a:avLst/>
            <a:gdLst/>
            <a:ahLst/>
            <a:cxnLst/>
            <a:rect l="l" t="t" r="r" b="b"/>
            <a:pathLst>
              <a:path w="5663047" h="4478956">
                <a:moveTo>
                  <a:pt x="0" y="0"/>
                </a:moveTo>
                <a:lnTo>
                  <a:pt x="5663048" y="0"/>
                </a:lnTo>
                <a:lnTo>
                  <a:pt x="5663048" y="4478956"/>
                </a:lnTo>
                <a:lnTo>
                  <a:pt x="0" y="447895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2" name="TextBox 12"/>
          <p:cNvSpPr txBox="1"/>
          <p:nvPr/>
        </p:nvSpPr>
        <p:spPr>
          <a:xfrm>
            <a:off x="2424608" y="1629023"/>
            <a:ext cx="5652592" cy="307777"/>
          </a:xfrm>
          <a:prstGeom prst="rect">
            <a:avLst/>
          </a:prstGeom>
        </p:spPr>
        <p:txBody>
          <a:bodyPr wrap="square" lIns="0" tIns="0" rIns="0" bIns="0" rtlCol="0" anchor="t">
            <a:spAutoFit/>
          </a:bodyPr>
          <a:lstStyle/>
          <a:p>
            <a:pPr algn="l">
              <a:lnSpc>
                <a:spcPts val="2436"/>
              </a:lnSpc>
              <a:spcBef>
                <a:spcPct val="0"/>
              </a:spcBef>
            </a:pPr>
            <a:r>
              <a:rPr lang="en-US" sz="1740" dirty="0">
                <a:solidFill>
                  <a:srgbClr val="FFFFFF"/>
                </a:solidFill>
                <a:latin typeface="Raleway"/>
                <a:ea typeface="Raleway"/>
                <a:cs typeface="Raleway"/>
                <a:sym typeface="Raleway"/>
              </a:rPr>
              <a:t>IRABARUTA WILLY NORBERT 27463</a:t>
            </a:r>
          </a:p>
        </p:txBody>
      </p:sp>
      <p:sp>
        <p:nvSpPr>
          <p:cNvPr id="13" name="TextBox 13"/>
          <p:cNvSpPr txBox="1"/>
          <p:nvPr/>
        </p:nvSpPr>
        <p:spPr>
          <a:xfrm>
            <a:off x="2243855" y="9017559"/>
            <a:ext cx="2990767" cy="258025"/>
          </a:xfrm>
          <a:prstGeom prst="rect">
            <a:avLst/>
          </a:prstGeom>
        </p:spPr>
        <p:txBody>
          <a:bodyPr lIns="0" tIns="0" rIns="0" bIns="0" rtlCol="0" anchor="t">
            <a:spAutoFit/>
          </a:bodyPr>
          <a:lstStyle/>
          <a:p>
            <a:pPr algn="l">
              <a:lnSpc>
                <a:spcPts val="2053"/>
              </a:lnSpc>
              <a:spcBef>
                <a:spcPct val="0"/>
              </a:spcBef>
            </a:pPr>
            <a:r>
              <a:rPr lang="en-US" sz="1466" b="1">
                <a:solidFill>
                  <a:srgbClr val="3D2882"/>
                </a:solidFill>
                <a:latin typeface="Raleway Bold"/>
                <a:ea typeface="Raleway Bold"/>
                <a:cs typeface="Raleway Bold"/>
                <a:sym typeface="Raleway Bold"/>
              </a:rPr>
              <a:t>FINAL EXAM FOR BIGDATA </a:t>
            </a:r>
          </a:p>
        </p:txBody>
      </p:sp>
      <p:grpSp>
        <p:nvGrpSpPr>
          <p:cNvPr id="14" name="Group 14"/>
          <p:cNvGrpSpPr/>
          <p:nvPr/>
        </p:nvGrpSpPr>
        <p:grpSpPr>
          <a:xfrm>
            <a:off x="17639575" y="7725384"/>
            <a:ext cx="1075518" cy="708583"/>
            <a:chOff x="0" y="0"/>
            <a:chExt cx="283264" cy="186623"/>
          </a:xfrm>
        </p:grpSpPr>
        <p:sp>
          <p:nvSpPr>
            <p:cNvPr id="15" name="Freeform 15"/>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16" name="TextBox 16"/>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17" name="TextBox 17"/>
          <p:cNvSpPr txBox="1"/>
          <p:nvPr/>
        </p:nvSpPr>
        <p:spPr>
          <a:xfrm>
            <a:off x="17791862" y="7885241"/>
            <a:ext cx="385473" cy="341244"/>
          </a:xfrm>
          <a:prstGeom prst="rect">
            <a:avLst/>
          </a:prstGeom>
        </p:spPr>
        <p:txBody>
          <a:bodyPr lIns="0" tIns="0" rIns="0" bIns="0" rtlCol="0" anchor="t">
            <a:spAutoFit/>
          </a:bodyPr>
          <a:lstStyle/>
          <a:p>
            <a:pPr algn="l">
              <a:lnSpc>
                <a:spcPts val="2716"/>
              </a:lnSpc>
              <a:spcBef>
                <a:spcPct val="0"/>
              </a:spcBef>
            </a:pPr>
            <a:r>
              <a:rPr lang="en-US" sz="1940" b="1">
                <a:solidFill>
                  <a:srgbClr val="3D2882"/>
                </a:solidFill>
                <a:latin typeface="Raleway Bold"/>
                <a:ea typeface="Raleway Bold"/>
                <a:cs typeface="Raleway Bold"/>
                <a:sym typeface="Raleway Bold"/>
              </a:rPr>
              <a:t>04</a:t>
            </a:r>
          </a:p>
        </p:txBody>
      </p:sp>
      <p:sp>
        <p:nvSpPr>
          <p:cNvPr id="18" name="TextBox 18"/>
          <p:cNvSpPr txBox="1"/>
          <p:nvPr/>
        </p:nvSpPr>
        <p:spPr>
          <a:xfrm>
            <a:off x="8186882" y="1962862"/>
            <a:ext cx="3624118" cy="1064394"/>
          </a:xfrm>
          <a:prstGeom prst="rect">
            <a:avLst/>
          </a:prstGeom>
        </p:spPr>
        <p:txBody>
          <a:bodyPr wrap="square" lIns="0" tIns="0" rIns="0" bIns="0" rtlCol="0" anchor="t">
            <a:spAutoFit/>
          </a:bodyPr>
          <a:lstStyle/>
          <a:p>
            <a:pPr algn="l">
              <a:lnSpc>
                <a:spcPts val="8315"/>
              </a:lnSpc>
            </a:pPr>
            <a:r>
              <a:rPr lang="en-US" sz="8315" b="1" dirty="0">
                <a:solidFill>
                  <a:srgbClr val="FFFFFF"/>
                </a:solidFill>
                <a:latin typeface="Bebas Neue Bold"/>
                <a:ea typeface="Bebas Neue Bold"/>
                <a:cs typeface="Bebas Neue Bold"/>
                <a:sym typeface="Bebas Neue Bold"/>
              </a:rPr>
              <a:t>Dataset</a:t>
            </a:r>
          </a:p>
        </p:txBody>
      </p:sp>
      <p:sp>
        <p:nvSpPr>
          <p:cNvPr id="19" name="TextBox 19"/>
          <p:cNvSpPr txBox="1"/>
          <p:nvPr/>
        </p:nvSpPr>
        <p:spPr>
          <a:xfrm>
            <a:off x="11224855" y="1962862"/>
            <a:ext cx="3264241" cy="1124819"/>
          </a:xfrm>
          <a:prstGeom prst="rect">
            <a:avLst/>
          </a:prstGeom>
        </p:spPr>
        <p:txBody>
          <a:bodyPr lIns="0" tIns="0" rIns="0" bIns="0" rtlCol="0" anchor="t">
            <a:spAutoFit/>
          </a:bodyPr>
          <a:lstStyle/>
          <a:p>
            <a:pPr algn="l">
              <a:lnSpc>
                <a:spcPts val="8315"/>
              </a:lnSpc>
            </a:pPr>
            <a:r>
              <a:rPr lang="en-US" sz="8315" b="1">
                <a:solidFill>
                  <a:srgbClr val="D563A1"/>
                </a:solidFill>
                <a:latin typeface="Bebas Neue Bold"/>
                <a:ea typeface="Bebas Neue Bold"/>
                <a:cs typeface="Bebas Neue Bold"/>
                <a:sym typeface="Bebas Neue Bold"/>
              </a:rPr>
              <a:t>Overview</a:t>
            </a:r>
          </a:p>
        </p:txBody>
      </p:sp>
      <p:sp>
        <p:nvSpPr>
          <p:cNvPr id="20" name="TextBox 20"/>
          <p:cNvSpPr txBox="1"/>
          <p:nvPr/>
        </p:nvSpPr>
        <p:spPr>
          <a:xfrm>
            <a:off x="9204158" y="3052484"/>
            <a:ext cx="8435417" cy="853688"/>
          </a:xfrm>
          <a:prstGeom prst="rect">
            <a:avLst/>
          </a:prstGeom>
        </p:spPr>
        <p:txBody>
          <a:bodyPr lIns="0" tIns="0" rIns="0" bIns="0" rtlCol="0" anchor="t">
            <a:spAutoFit/>
          </a:bodyPr>
          <a:lstStyle/>
          <a:p>
            <a:pPr algn="l">
              <a:lnSpc>
                <a:spcPts val="2296"/>
              </a:lnSpc>
              <a:spcBef>
                <a:spcPct val="0"/>
              </a:spcBef>
            </a:pPr>
            <a:r>
              <a:rPr lang="en-US" sz="1640">
                <a:solidFill>
                  <a:srgbClr val="FFFFFF"/>
                </a:solidFill>
                <a:latin typeface="Raleway"/>
                <a:ea typeface="Raleway"/>
                <a:cs typeface="Raleway"/>
                <a:sym typeface="Raleway"/>
              </a:rPr>
              <a:t>The AGE column represents the age of each patient in years. Age is one of the most important risk factors for diabetes, as older individuals are more likely to develop the disease due to metabolic changes</a:t>
            </a:r>
          </a:p>
        </p:txBody>
      </p:sp>
      <p:sp>
        <p:nvSpPr>
          <p:cNvPr id="21" name="TextBox 21"/>
          <p:cNvSpPr txBox="1"/>
          <p:nvPr/>
        </p:nvSpPr>
        <p:spPr>
          <a:xfrm>
            <a:off x="9204158" y="4113238"/>
            <a:ext cx="7890044" cy="853688"/>
          </a:xfrm>
          <a:prstGeom prst="rect">
            <a:avLst/>
          </a:prstGeom>
        </p:spPr>
        <p:txBody>
          <a:bodyPr lIns="0" tIns="0" rIns="0" bIns="0" rtlCol="0" anchor="t">
            <a:spAutoFit/>
          </a:bodyPr>
          <a:lstStyle/>
          <a:p>
            <a:pPr algn="l">
              <a:lnSpc>
                <a:spcPts val="2296"/>
              </a:lnSpc>
              <a:spcBef>
                <a:spcPct val="0"/>
              </a:spcBef>
            </a:pPr>
            <a:r>
              <a:rPr lang="en-US" sz="1640">
                <a:solidFill>
                  <a:srgbClr val="FFFFFF"/>
                </a:solidFill>
                <a:latin typeface="Raleway"/>
                <a:ea typeface="Raleway"/>
                <a:cs typeface="Raleway"/>
                <a:sym typeface="Raleway"/>
              </a:rPr>
              <a:t>The Gender column identifies whether the patient is male or female. Gender is important because biological differences, hormones, and lifestyle factors can influence the risk of diabetes differently for males and females</a:t>
            </a:r>
          </a:p>
        </p:txBody>
      </p:sp>
      <p:sp>
        <p:nvSpPr>
          <p:cNvPr id="22" name="TextBox 22"/>
          <p:cNvSpPr txBox="1"/>
          <p:nvPr/>
        </p:nvSpPr>
        <p:spPr>
          <a:xfrm>
            <a:off x="9204158" y="5128504"/>
            <a:ext cx="8055142" cy="1139438"/>
          </a:xfrm>
          <a:prstGeom prst="rect">
            <a:avLst/>
          </a:prstGeom>
        </p:spPr>
        <p:txBody>
          <a:bodyPr lIns="0" tIns="0" rIns="0" bIns="0" rtlCol="0" anchor="t">
            <a:spAutoFit/>
          </a:bodyPr>
          <a:lstStyle/>
          <a:p>
            <a:pPr algn="l">
              <a:lnSpc>
                <a:spcPts val="2296"/>
              </a:lnSpc>
              <a:spcBef>
                <a:spcPct val="0"/>
              </a:spcBef>
            </a:pPr>
            <a:r>
              <a:rPr lang="en-US" sz="1640">
                <a:solidFill>
                  <a:srgbClr val="FFFFFF"/>
                </a:solidFill>
                <a:latin typeface="Raleway"/>
                <a:ea typeface="Raleway"/>
                <a:cs typeface="Raleway"/>
                <a:sym typeface="Raleway"/>
              </a:rPr>
              <a:t>The BMI column stands for Body Mass Index, which is calculated as weight in kilograms divided by height in meters squared (kg/m²). BMI is a widely used indicator to classify whether a person is underweight, normal weight, overweight, or obese. </a:t>
            </a:r>
          </a:p>
        </p:txBody>
      </p:sp>
      <p:sp>
        <p:nvSpPr>
          <p:cNvPr id="23" name="TextBox 23"/>
          <p:cNvSpPr txBox="1"/>
          <p:nvPr/>
        </p:nvSpPr>
        <p:spPr>
          <a:xfrm>
            <a:off x="9204158" y="6307247"/>
            <a:ext cx="7890044" cy="853688"/>
          </a:xfrm>
          <a:prstGeom prst="rect">
            <a:avLst/>
          </a:prstGeom>
        </p:spPr>
        <p:txBody>
          <a:bodyPr lIns="0" tIns="0" rIns="0" bIns="0" rtlCol="0" anchor="t">
            <a:spAutoFit/>
          </a:bodyPr>
          <a:lstStyle/>
          <a:p>
            <a:pPr algn="l">
              <a:lnSpc>
                <a:spcPts val="2296"/>
              </a:lnSpc>
              <a:spcBef>
                <a:spcPct val="0"/>
              </a:spcBef>
            </a:pPr>
            <a:r>
              <a:rPr lang="en-US" sz="1640">
                <a:solidFill>
                  <a:srgbClr val="FFFFFF"/>
                </a:solidFill>
                <a:latin typeface="Raleway"/>
                <a:ea typeface="Raleway"/>
                <a:cs typeface="Raleway"/>
                <a:sym typeface="Raleway"/>
              </a:rPr>
              <a:t>The HbA1c column measures the average blood sugar level over the past 3 months. It is one of the most reliable indicators of long‑term blood glucose control and is used in diagnosing diabetes. </a:t>
            </a:r>
          </a:p>
        </p:txBody>
      </p:sp>
      <p:sp>
        <p:nvSpPr>
          <p:cNvPr id="24" name="Freeform 24"/>
          <p:cNvSpPr/>
          <p:nvPr/>
        </p:nvSpPr>
        <p:spPr>
          <a:xfrm>
            <a:off x="8186882" y="7521982"/>
            <a:ext cx="674722" cy="674722"/>
          </a:xfrm>
          <a:custGeom>
            <a:avLst/>
            <a:gdLst/>
            <a:ahLst/>
            <a:cxnLst/>
            <a:rect l="l" t="t" r="r" b="b"/>
            <a:pathLst>
              <a:path w="674722" h="674722">
                <a:moveTo>
                  <a:pt x="0" y="0"/>
                </a:moveTo>
                <a:lnTo>
                  <a:pt x="674722" y="0"/>
                </a:lnTo>
                <a:lnTo>
                  <a:pt x="674722" y="674723"/>
                </a:lnTo>
                <a:lnTo>
                  <a:pt x="0" y="674723"/>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25" name="TextBox 25"/>
          <p:cNvSpPr txBox="1"/>
          <p:nvPr/>
        </p:nvSpPr>
        <p:spPr>
          <a:xfrm>
            <a:off x="9204158" y="7322861"/>
            <a:ext cx="8435417" cy="1065778"/>
          </a:xfrm>
          <a:prstGeom prst="rect">
            <a:avLst/>
          </a:prstGeom>
        </p:spPr>
        <p:txBody>
          <a:bodyPr lIns="0" tIns="0" rIns="0" bIns="0" rtlCol="0" anchor="t">
            <a:spAutoFit/>
          </a:bodyPr>
          <a:lstStyle/>
          <a:p>
            <a:pPr algn="l">
              <a:lnSpc>
                <a:spcPts val="2156"/>
              </a:lnSpc>
              <a:spcBef>
                <a:spcPct val="0"/>
              </a:spcBef>
            </a:pPr>
            <a:r>
              <a:rPr lang="en-US" sz="1540">
                <a:solidFill>
                  <a:srgbClr val="FFFFFF"/>
                </a:solidFill>
                <a:latin typeface="Raleway"/>
                <a:ea typeface="Raleway"/>
                <a:cs typeface="Raleway"/>
                <a:sym typeface="Raleway"/>
              </a:rPr>
              <a:t>(Chol, TG, LDL, HDL)These columns represent the lipid profile values of each patient. Chol refers to total cholesterol, TG stands for triglycerides, LDL is low‑density lipoprotein (bad cholesterol), and HDL is high‑density lipoprotein (good cholesterol). Abnormal lipid levels are associated with metabolic syndrome and increase the risk of diabetes and heart diseases. </a:t>
            </a:r>
          </a:p>
        </p:txBody>
      </p:sp>
      <p:sp>
        <p:nvSpPr>
          <p:cNvPr id="26" name="Freeform 26"/>
          <p:cNvSpPr/>
          <p:nvPr/>
        </p:nvSpPr>
        <p:spPr>
          <a:xfrm>
            <a:off x="8186882" y="8611408"/>
            <a:ext cx="674722" cy="674722"/>
          </a:xfrm>
          <a:custGeom>
            <a:avLst/>
            <a:gdLst/>
            <a:ahLst/>
            <a:cxnLst/>
            <a:rect l="l" t="t" r="r" b="b"/>
            <a:pathLst>
              <a:path w="674722" h="674722">
                <a:moveTo>
                  <a:pt x="0" y="0"/>
                </a:moveTo>
                <a:lnTo>
                  <a:pt x="674722" y="0"/>
                </a:lnTo>
                <a:lnTo>
                  <a:pt x="674722" y="674722"/>
                </a:lnTo>
                <a:lnTo>
                  <a:pt x="0" y="674722"/>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27" name="TextBox 27"/>
          <p:cNvSpPr txBox="1"/>
          <p:nvPr/>
        </p:nvSpPr>
        <p:spPr>
          <a:xfrm>
            <a:off x="9204158" y="8486002"/>
            <a:ext cx="8055142" cy="1213098"/>
          </a:xfrm>
          <a:prstGeom prst="rect">
            <a:avLst/>
          </a:prstGeom>
        </p:spPr>
        <p:txBody>
          <a:bodyPr lIns="0" tIns="0" rIns="0" bIns="0" rtlCol="0" anchor="t">
            <a:spAutoFit/>
          </a:bodyPr>
          <a:lstStyle/>
          <a:p>
            <a:pPr algn="l">
              <a:lnSpc>
                <a:spcPts val="2436"/>
              </a:lnSpc>
              <a:spcBef>
                <a:spcPct val="0"/>
              </a:spcBef>
            </a:pPr>
            <a:r>
              <a:rPr lang="en-US" sz="1740">
                <a:solidFill>
                  <a:srgbClr val="FFFFFF"/>
                </a:solidFill>
                <a:latin typeface="Raleway"/>
                <a:ea typeface="Raleway"/>
                <a:cs typeface="Raleway"/>
                <a:sym typeface="Raleway"/>
              </a:rPr>
              <a:t>The CLASS column is the target variable that indicates whether a patient has diabetes (1) or does not have diabetes (0). It is the most important column for our project because the machine learning models use it to learn patterns in the data and predict diabetes in new patients.</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423809" y="1500333"/>
            <a:ext cx="706063" cy="639308"/>
          </a:xfrm>
          <a:custGeom>
            <a:avLst/>
            <a:gdLst/>
            <a:ahLst/>
            <a:cxnLst/>
            <a:rect l="l" t="t" r="r" b="b"/>
            <a:pathLst>
              <a:path w="706063" h="639308">
                <a:moveTo>
                  <a:pt x="0" y="0"/>
                </a:moveTo>
                <a:lnTo>
                  <a:pt x="706063" y="0"/>
                </a:lnTo>
                <a:lnTo>
                  <a:pt x="706063" y="639308"/>
                </a:lnTo>
                <a:lnTo>
                  <a:pt x="0" y="63930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423809" y="8936136"/>
            <a:ext cx="4500378" cy="458220"/>
          </a:xfrm>
          <a:custGeom>
            <a:avLst/>
            <a:gdLst/>
            <a:ahLst/>
            <a:cxnLst/>
            <a:rect l="l" t="t" r="r" b="b"/>
            <a:pathLst>
              <a:path w="4500378" h="458220">
                <a:moveTo>
                  <a:pt x="0" y="0"/>
                </a:moveTo>
                <a:lnTo>
                  <a:pt x="4500379" y="0"/>
                </a:lnTo>
                <a:lnTo>
                  <a:pt x="4500379" y="458221"/>
                </a:lnTo>
                <a:lnTo>
                  <a:pt x="0" y="45822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4" name="Group 4"/>
          <p:cNvGrpSpPr/>
          <p:nvPr/>
        </p:nvGrpSpPr>
        <p:grpSpPr>
          <a:xfrm>
            <a:off x="1940024" y="4334331"/>
            <a:ext cx="2407115" cy="240711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gradFill>
                <a:gsLst>
                  <a:gs pos="0">
                    <a:srgbClr val="B87BA1">
                      <a:alpha val="100000"/>
                    </a:srgbClr>
                  </a:gs>
                  <a:gs pos="100000">
                    <a:srgbClr val="E7E8E4">
                      <a:alpha val="0"/>
                    </a:srgbClr>
                  </a:gs>
                </a:gsLst>
                <a:lin ang="0"/>
              </a:gradFill>
              <a:prstDash val="solid"/>
              <a:miter/>
            </a:ln>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212"/>
                </a:lnSpc>
              </a:pPr>
              <a:endParaRPr/>
            </a:p>
          </p:txBody>
        </p:sp>
      </p:grpSp>
      <p:grpSp>
        <p:nvGrpSpPr>
          <p:cNvPr id="7" name="Group 7"/>
          <p:cNvGrpSpPr/>
          <p:nvPr/>
        </p:nvGrpSpPr>
        <p:grpSpPr>
          <a:xfrm>
            <a:off x="4720630" y="4334331"/>
            <a:ext cx="2407115" cy="240711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gradFill>
                <a:gsLst>
                  <a:gs pos="0">
                    <a:srgbClr val="B87BA1">
                      <a:alpha val="100000"/>
                    </a:srgbClr>
                  </a:gs>
                  <a:gs pos="100000">
                    <a:srgbClr val="E7E8E4">
                      <a:alpha val="0"/>
                    </a:srgbClr>
                  </a:gs>
                </a:gsLst>
                <a:lin ang="0"/>
              </a:gradFill>
              <a:prstDash val="solid"/>
              <a:miter/>
            </a:ln>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212"/>
                </a:lnSpc>
              </a:pPr>
              <a:endParaRPr/>
            </a:p>
          </p:txBody>
        </p:sp>
      </p:grpSp>
      <p:grpSp>
        <p:nvGrpSpPr>
          <p:cNvPr id="10" name="Group 10"/>
          <p:cNvGrpSpPr/>
          <p:nvPr/>
        </p:nvGrpSpPr>
        <p:grpSpPr>
          <a:xfrm>
            <a:off x="7501237" y="4334331"/>
            <a:ext cx="2407115" cy="2407115"/>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gradFill>
                <a:gsLst>
                  <a:gs pos="0">
                    <a:srgbClr val="B87BA1">
                      <a:alpha val="100000"/>
                    </a:srgbClr>
                  </a:gs>
                  <a:gs pos="100000">
                    <a:srgbClr val="E7E8E4">
                      <a:alpha val="0"/>
                    </a:srgbClr>
                  </a:gs>
                </a:gsLst>
                <a:lin ang="0"/>
              </a:gradFill>
              <a:prstDash val="solid"/>
              <a:miter/>
            </a:ln>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212"/>
                </a:lnSpc>
              </a:pPr>
              <a:endParaRPr/>
            </a:p>
          </p:txBody>
        </p:sp>
      </p:grpSp>
      <p:sp>
        <p:nvSpPr>
          <p:cNvPr id="13" name="Freeform 13"/>
          <p:cNvSpPr/>
          <p:nvPr/>
        </p:nvSpPr>
        <p:spPr>
          <a:xfrm>
            <a:off x="-3783674" y="2253810"/>
            <a:ext cx="7315200" cy="3604399"/>
          </a:xfrm>
          <a:custGeom>
            <a:avLst/>
            <a:gdLst/>
            <a:ahLst/>
            <a:cxnLst/>
            <a:rect l="l" t="t" r="r" b="b"/>
            <a:pathLst>
              <a:path w="7315200" h="3604399">
                <a:moveTo>
                  <a:pt x="0" y="0"/>
                </a:moveTo>
                <a:lnTo>
                  <a:pt x="7315200" y="0"/>
                </a:lnTo>
                <a:lnTo>
                  <a:pt x="7315200" y="3604398"/>
                </a:lnTo>
                <a:lnTo>
                  <a:pt x="0" y="3604398"/>
                </a:lnTo>
                <a:lnTo>
                  <a:pt x="0" y="0"/>
                </a:lnTo>
                <a:close/>
              </a:path>
            </a:pathLst>
          </a:custGeom>
          <a:blipFill>
            <a:blip r:embed="rId6">
              <a:alphaModFix amt="44999"/>
              <a:extLst>
                <a:ext uri="{96DAC541-7B7A-43D3-8B79-37D633B846F1}">
                  <asvg:svgBlip xmlns:asvg="http://schemas.microsoft.com/office/drawing/2016/SVG/main" xmlns="" r:embed="rId7"/>
                </a:ext>
              </a:extLst>
            </a:blip>
            <a:stretch>
              <a:fillRect/>
            </a:stretch>
          </a:blipFill>
        </p:spPr>
      </p:sp>
      <p:sp>
        <p:nvSpPr>
          <p:cNvPr id="14" name="TextBox 14"/>
          <p:cNvSpPr txBox="1"/>
          <p:nvPr/>
        </p:nvSpPr>
        <p:spPr>
          <a:xfrm>
            <a:off x="2405558" y="1629023"/>
            <a:ext cx="5214442" cy="307777"/>
          </a:xfrm>
          <a:prstGeom prst="rect">
            <a:avLst/>
          </a:prstGeom>
        </p:spPr>
        <p:txBody>
          <a:bodyPr wrap="square" lIns="0" tIns="0" rIns="0" bIns="0" rtlCol="0" anchor="t">
            <a:spAutoFit/>
          </a:bodyPr>
          <a:lstStyle/>
          <a:p>
            <a:pPr algn="l">
              <a:lnSpc>
                <a:spcPts val="2436"/>
              </a:lnSpc>
              <a:spcBef>
                <a:spcPct val="0"/>
              </a:spcBef>
            </a:pPr>
            <a:r>
              <a:rPr lang="en-US" sz="1740" dirty="0">
                <a:solidFill>
                  <a:srgbClr val="FFFFFF"/>
                </a:solidFill>
                <a:latin typeface="Raleway"/>
                <a:ea typeface="Raleway"/>
                <a:cs typeface="Raleway"/>
                <a:sym typeface="Raleway"/>
              </a:rPr>
              <a:t>IRABARUTA WILLY NORBERT 27463</a:t>
            </a:r>
          </a:p>
        </p:txBody>
      </p:sp>
      <p:sp>
        <p:nvSpPr>
          <p:cNvPr id="15" name="TextBox 15"/>
          <p:cNvSpPr txBox="1"/>
          <p:nvPr/>
        </p:nvSpPr>
        <p:spPr>
          <a:xfrm>
            <a:off x="2243855" y="9017559"/>
            <a:ext cx="2990767" cy="258025"/>
          </a:xfrm>
          <a:prstGeom prst="rect">
            <a:avLst/>
          </a:prstGeom>
        </p:spPr>
        <p:txBody>
          <a:bodyPr lIns="0" tIns="0" rIns="0" bIns="0" rtlCol="0" anchor="t">
            <a:spAutoFit/>
          </a:bodyPr>
          <a:lstStyle/>
          <a:p>
            <a:pPr algn="l">
              <a:lnSpc>
                <a:spcPts val="2053"/>
              </a:lnSpc>
              <a:spcBef>
                <a:spcPct val="0"/>
              </a:spcBef>
            </a:pPr>
            <a:r>
              <a:rPr lang="en-US" sz="1466" b="1">
                <a:solidFill>
                  <a:srgbClr val="3D2882"/>
                </a:solidFill>
                <a:latin typeface="Raleway Bold"/>
                <a:ea typeface="Raleway Bold"/>
                <a:cs typeface="Raleway Bold"/>
                <a:sym typeface="Raleway Bold"/>
              </a:rPr>
              <a:t>FINAL EXAM FOR BIGDATA </a:t>
            </a:r>
          </a:p>
        </p:txBody>
      </p:sp>
      <p:grpSp>
        <p:nvGrpSpPr>
          <p:cNvPr id="16" name="Group 16"/>
          <p:cNvGrpSpPr/>
          <p:nvPr/>
        </p:nvGrpSpPr>
        <p:grpSpPr>
          <a:xfrm>
            <a:off x="17579417" y="8585700"/>
            <a:ext cx="1075518" cy="708583"/>
            <a:chOff x="0" y="0"/>
            <a:chExt cx="283264" cy="186623"/>
          </a:xfrm>
        </p:grpSpPr>
        <p:sp>
          <p:nvSpPr>
            <p:cNvPr id="17" name="Freeform 17"/>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18" name="TextBox 18"/>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19" name="TextBox 19"/>
          <p:cNvSpPr txBox="1"/>
          <p:nvPr/>
        </p:nvSpPr>
        <p:spPr>
          <a:xfrm>
            <a:off x="17792856" y="8741720"/>
            <a:ext cx="385473" cy="341244"/>
          </a:xfrm>
          <a:prstGeom prst="rect">
            <a:avLst/>
          </a:prstGeom>
        </p:spPr>
        <p:txBody>
          <a:bodyPr lIns="0" tIns="0" rIns="0" bIns="0" rtlCol="0" anchor="t">
            <a:spAutoFit/>
          </a:bodyPr>
          <a:lstStyle/>
          <a:p>
            <a:pPr algn="l">
              <a:lnSpc>
                <a:spcPts val="2716"/>
              </a:lnSpc>
              <a:spcBef>
                <a:spcPct val="0"/>
              </a:spcBef>
            </a:pPr>
            <a:r>
              <a:rPr lang="en-US" sz="1940" b="1">
                <a:solidFill>
                  <a:srgbClr val="3D2882"/>
                </a:solidFill>
                <a:latin typeface="Raleway Bold"/>
                <a:ea typeface="Raleway Bold"/>
                <a:cs typeface="Raleway Bold"/>
                <a:sym typeface="Raleway Bold"/>
              </a:rPr>
              <a:t>05</a:t>
            </a:r>
          </a:p>
        </p:txBody>
      </p:sp>
      <p:sp>
        <p:nvSpPr>
          <p:cNvPr id="20" name="TextBox 20"/>
          <p:cNvSpPr txBox="1"/>
          <p:nvPr/>
        </p:nvSpPr>
        <p:spPr>
          <a:xfrm>
            <a:off x="6451232" y="2282516"/>
            <a:ext cx="5385535" cy="1125609"/>
          </a:xfrm>
          <a:prstGeom prst="rect">
            <a:avLst/>
          </a:prstGeom>
        </p:spPr>
        <p:txBody>
          <a:bodyPr lIns="0" tIns="0" rIns="0" bIns="0" rtlCol="0" anchor="t">
            <a:spAutoFit/>
          </a:bodyPr>
          <a:lstStyle/>
          <a:p>
            <a:pPr algn="ctr">
              <a:lnSpc>
                <a:spcPts val="8315"/>
              </a:lnSpc>
            </a:pPr>
            <a:r>
              <a:rPr lang="en-US" sz="8315" b="1">
                <a:solidFill>
                  <a:srgbClr val="FFFFFF"/>
                </a:solidFill>
                <a:latin typeface="Bebas Neue Bold"/>
                <a:ea typeface="Bebas Neue Bold"/>
                <a:cs typeface="Bebas Neue Bold"/>
                <a:sym typeface="Bebas Neue Bold"/>
              </a:rPr>
              <a:t>Methodology</a:t>
            </a:r>
          </a:p>
        </p:txBody>
      </p:sp>
      <p:sp>
        <p:nvSpPr>
          <p:cNvPr id="21" name="TextBox 21"/>
          <p:cNvSpPr txBox="1"/>
          <p:nvPr/>
        </p:nvSpPr>
        <p:spPr>
          <a:xfrm>
            <a:off x="6451232" y="3249026"/>
            <a:ext cx="5385535" cy="1125611"/>
          </a:xfrm>
          <a:prstGeom prst="rect">
            <a:avLst/>
          </a:prstGeom>
        </p:spPr>
        <p:txBody>
          <a:bodyPr lIns="0" tIns="0" rIns="0" bIns="0" rtlCol="0" anchor="t">
            <a:spAutoFit/>
          </a:bodyPr>
          <a:lstStyle/>
          <a:p>
            <a:pPr algn="ctr">
              <a:lnSpc>
                <a:spcPts val="8315"/>
              </a:lnSpc>
            </a:pPr>
            <a:r>
              <a:rPr lang="en-US" sz="8315" b="1">
                <a:solidFill>
                  <a:srgbClr val="D563A1"/>
                </a:solidFill>
                <a:latin typeface="Bebas Neue Bold"/>
                <a:ea typeface="Bebas Neue Bold"/>
                <a:cs typeface="Bebas Neue Bold"/>
                <a:sym typeface="Bebas Neue Bold"/>
              </a:rPr>
              <a:t>Data Analysis</a:t>
            </a:r>
          </a:p>
        </p:txBody>
      </p:sp>
      <p:sp>
        <p:nvSpPr>
          <p:cNvPr id="22" name="TextBox 22"/>
          <p:cNvSpPr txBox="1"/>
          <p:nvPr/>
        </p:nvSpPr>
        <p:spPr>
          <a:xfrm>
            <a:off x="2179664" y="5179849"/>
            <a:ext cx="1927834" cy="1163502"/>
          </a:xfrm>
          <a:prstGeom prst="rect">
            <a:avLst/>
          </a:prstGeom>
        </p:spPr>
        <p:txBody>
          <a:bodyPr lIns="0" tIns="0" rIns="0" bIns="0" rtlCol="0" anchor="t">
            <a:spAutoFit/>
          </a:bodyPr>
          <a:lstStyle/>
          <a:p>
            <a:pPr marL="238937" lvl="1" indent="-119469" algn="l">
              <a:lnSpc>
                <a:spcPts val="1549"/>
              </a:lnSpc>
              <a:buFont typeface="Arial"/>
              <a:buChar char="•"/>
            </a:pPr>
            <a:r>
              <a:rPr lang="en-US" sz="1106">
                <a:solidFill>
                  <a:srgbClr val="FFFFFF"/>
                </a:solidFill>
                <a:latin typeface="Raleway"/>
                <a:ea typeface="Raleway"/>
                <a:cs typeface="Raleway"/>
                <a:sym typeface="Raleway"/>
              </a:rPr>
              <a:t>Handled missing values (fillna)</a:t>
            </a:r>
          </a:p>
          <a:p>
            <a:pPr marL="238937" lvl="1" indent="-119469" algn="l">
              <a:lnSpc>
                <a:spcPts val="1549"/>
              </a:lnSpc>
              <a:buFont typeface="Arial"/>
              <a:buChar char="•"/>
            </a:pPr>
            <a:r>
              <a:rPr lang="en-US" sz="1106">
                <a:solidFill>
                  <a:srgbClr val="FFFFFF"/>
                </a:solidFill>
                <a:latin typeface="Raleway"/>
                <a:ea typeface="Raleway"/>
                <a:cs typeface="Raleway"/>
                <a:sym typeface="Raleway"/>
              </a:rPr>
              <a:t>Encoded categorical columns (LabelEncoder)</a:t>
            </a:r>
          </a:p>
          <a:p>
            <a:pPr marL="238937" lvl="1" indent="-119469" algn="l">
              <a:lnSpc>
                <a:spcPts val="1549"/>
              </a:lnSpc>
              <a:buFont typeface="Arial"/>
              <a:buChar char="•"/>
            </a:pPr>
            <a:r>
              <a:rPr lang="en-US" sz="1106">
                <a:solidFill>
                  <a:srgbClr val="FFFFFF"/>
                </a:solidFill>
                <a:latin typeface="Raleway"/>
                <a:ea typeface="Raleway"/>
                <a:cs typeface="Raleway"/>
                <a:sym typeface="Raleway"/>
              </a:rPr>
              <a:t>Removed duplicates</a:t>
            </a:r>
          </a:p>
          <a:p>
            <a:pPr algn="l">
              <a:lnSpc>
                <a:spcPts val="1549"/>
              </a:lnSpc>
              <a:spcBef>
                <a:spcPct val="0"/>
              </a:spcBef>
            </a:pPr>
            <a:endParaRPr lang="en-US" sz="1106">
              <a:solidFill>
                <a:srgbClr val="FFFFFF"/>
              </a:solidFill>
              <a:latin typeface="Raleway"/>
              <a:ea typeface="Raleway"/>
              <a:cs typeface="Raleway"/>
              <a:sym typeface="Raleway"/>
            </a:endParaRPr>
          </a:p>
        </p:txBody>
      </p:sp>
      <p:sp>
        <p:nvSpPr>
          <p:cNvPr id="23" name="TextBox 23"/>
          <p:cNvSpPr txBox="1"/>
          <p:nvPr/>
        </p:nvSpPr>
        <p:spPr>
          <a:xfrm>
            <a:off x="4882665" y="5114925"/>
            <a:ext cx="2083045" cy="969662"/>
          </a:xfrm>
          <a:prstGeom prst="rect">
            <a:avLst/>
          </a:prstGeom>
        </p:spPr>
        <p:txBody>
          <a:bodyPr lIns="0" tIns="0" rIns="0" bIns="0" rtlCol="0" anchor="t">
            <a:spAutoFit/>
          </a:bodyPr>
          <a:lstStyle/>
          <a:p>
            <a:pPr marL="238937" lvl="1" indent="-119469" algn="l">
              <a:lnSpc>
                <a:spcPts val="1549"/>
              </a:lnSpc>
              <a:buFont typeface="Arial"/>
              <a:buChar char="•"/>
            </a:pPr>
            <a:r>
              <a:rPr lang="en-US" sz="1106">
                <a:solidFill>
                  <a:srgbClr val="FFFFFF"/>
                </a:solidFill>
                <a:latin typeface="Raleway"/>
                <a:ea typeface="Raleway"/>
                <a:cs typeface="Raleway"/>
                <a:sym typeface="Raleway"/>
              </a:rPr>
              <a:t>Descriptive statistics (df.describe())</a:t>
            </a:r>
          </a:p>
          <a:p>
            <a:pPr marL="238937" lvl="1" indent="-119469" algn="l">
              <a:lnSpc>
                <a:spcPts val="1549"/>
              </a:lnSpc>
              <a:buFont typeface="Arial"/>
              <a:buChar char="•"/>
            </a:pPr>
            <a:r>
              <a:rPr lang="en-US" sz="1106">
                <a:solidFill>
                  <a:srgbClr val="FFFFFF"/>
                </a:solidFill>
                <a:latin typeface="Raleway"/>
                <a:ea typeface="Raleway"/>
                <a:cs typeface="Raleway"/>
                <a:sym typeface="Raleway"/>
              </a:rPr>
              <a:t>Visualizations (Heatmaps, Countplots, Scatterplots)</a:t>
            </a:r>
          </a:p>
          <a:p>
            <a:pPr algn="l">
              <a:lnSpc>
                <a:spcPts val="1549"/>
              </a:lnSpc>
              <a:spcBef>
                <a:spcPct val="0"/>
              </a:spcBef>
            </a:pPr>
            <a:endParaRPr lang="en-US" sz="1106">
              <a:solidFill>
                <a:srgbClr val="FFFFFF"/>
              </a:solidFill>
              <a:latin typeface="Raleway"/>
              <a:ea typeface="Raleway"/>
              <a:cs typeface="Raleway"/>
              <a:sym typeface="Raleway"/>
            </a:endParaRPr>
          </a:p>
        </p:txBody>
      </p:sp>
      <p:sp>
        <p:nvSpPr>
          <p:cNvPr id="24" name="TextBox 24"/>
          <p:cNvSpPr txBox="1"/>
          <p:nvPr/>
        </p:nvSpPr>
        <p:spPr>
          <a:xfrm>
            <a:off x="7966601" y="5287894"/>
            <a:ext cx="1685012" cy="419376"/>
          </a:xfrm>
          <a:prstGeom prst="rect">
            <a:avLst/>
          </a:prstGeom>
        </p:spPr>
        <p:txBody>
          <a:bodyPr lIns="0" tIns="0" rIns="0" bIns="0" rtlCol="0" anchor="t">
            <a:spAutoFit/>
          </a:bodyPr>
          <a:lstStyle/>
          <a:p>
            <a:pPr algn="l">
              <a:lnSpc>
                <a:spcPts val="1683"/>
              </a:lnSpc>
              <a:spcBef>
                <a:spcPct val="0"/>
              </a:spcBef>
            </a:pPr>
            <a:r>
              <a:rPr lang="en-US" sz="1202">
                <a:solidFill>
                  <a:srgbClr val="FFFFFF"/>
                </a:solidFill>
                <a:latin typeface="Raleway"/>
                <a:ea typeface="Raleway"/>
                <a:cs typeface="Raleway"/>
                <a:sym typeface="Raleway"/>
              </a:rPr>
              <a:t>Used StandardScaler to normalize data</a:t>
            </a:r>
          </a:p>
        </p:txBody>
      </p:sp>
      <p:sp>
        <p:nvSpPr>
          <p:cNvPr id="25" name="Freeform 25"/>
          <p:cNvSpPr/>
          <p:nvPr/>
        </p:nvSpPr>
        <p:spPr>
          <a:xfrm>
            <a:off x="14913343" y="2275928"/>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6">
              <a:alphaModFix amt="44999"/>
              <a:extLst>
                <a:ext uri="{96DAC541-7B7A-43D3-8B79-37D633B846F1}">
                  <asvg:svgBlip xmlns:asvg="http://schemas.microsoft.com/office/drawing/2016/SVG/main" xmlns="" r:embed="rId7"/>
                </a:ext>
              </a:extLst>
            </a:blip>
            <a:stretch>
              <a:fillRect/>
            </a:stretch>
          </a:blipFill>
        </p:spPr>
      </p:sp>
      <p:sp>
        <p:nvSpPr>
          <p:cNvPr id="26" name="TextBox 26"/>
          <p:cNvSpPr txBox="1"/>
          <p:nvPr/>
        </p:nvSpPr>
        <p:spPr>
          <a:xfrm>
            <a:off x="2663382" y="4683666"/>
            <a:ext cx="1632858" cy="562858"/>
          </a:xfrm>
          <a:prstGeom prst="rect">
            <a:avLst/>
          </a:prstGeom>
        </p:spPr>
        <p:txBody>
          <a:bodyPr lIns="0" tIns="0" rIns="0" bIns="0" rtlCol="0" anchor="t">
            <a:spAutoFit/>
          </a:bodyPr>
          <a:lstStyle/>
          <a:p>
            <a:pPr algn="l">
              <a:lnSpc>
                <a:spcPts val="1456"/>
              </a:lnSpc>
            </a:pPr>
            <a:r>
              <a:rPr lang="en-US" sz="1040" b="1">
                <a:solidFill>
                  <a:srgbClr val="D563A1"/>
                </a:solidFill>
                <a:latin typeface="Raleway Bold"/>
                <a:ea typeface="Raleway Bold"/>
                <a:cs typeface="Raleway Bold"/>
                <a:sym typeface="Raleway Bold"/>
              </a:rPr>
              <a:t>Data Cleaning &amp; Preprocessing</a:t>
            </a:r>
          </a:p>
          <a:p>
            <a:pPr algn="l">
              <a:lnSpc>
                <a:spcPts val="1596"/>
              </a:lnSpc>
              <a:spcBef>
                <a:spcPct val="0"/>
              </a:spcBef>
            </a:pPr>
            <a:endParaRPr lang="en-US" sz="1040" b="1">
              <a:solidFill>
                <a:srgbClr val="D563A1"/>
              </a:solidFill>
              <a:latin typeface="Raleway Bold"/>
              <a:ea typeface="Raleway Bold"/>
              <a:cs typeface="Raleway Bold"/>
              <a:sym typeface="Raleway Bold"/>
            </a:endParaRPr>
          </a:p>
        </p:txBody>
      </p:sp>
      <p:grpSp>
        <p:nvGrpSpPr>
          <p:cNvPr id="27" name="Group 27"/>
          <p:cNvGrpSpPr/>
          <p:nvPr/>
        </p:nvGrpSpPr>
        <p:grpSpPr>
          <a:xfrm>
            <a:off x="6167873" y="6741446"/>
            <a:ext cx="2407115" cy="2407115"/>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gradFill>
                <a:gsLst>
                  <a:gs pos="0">
                    <a:srgbClr val="B87BA1">
                      <a:alpha val="100000"/>
                    </a:srgbClr>
                  </a:gs>
                  <a:gs pos="100000">
                    <a:srgbClr val="E7E8E4">
                      <a:alpha val="0"/>
                    </a:srgbClr>
                  </a:gs>
                </a:gsLst>
                <a:lin ang="0"/>
              </a:gradFill>
              <a:prstDash val="solid"/>
              <a:miter/>
            </a:ln>
          </p:spPr>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212"/>
                </a:lnSpc>
              </a:pPr>
              <a:endParaRPr/>
            </a:p>
          </p:txBody>
        </p:sp>
      </p:grpSp>
      <p:grpSp>
        <p:nvGrpSpPr>
          <p:cNvPr id="30" name="Group 30"/>
          <p:cNvGrpSpPr/>
          <p:nvPr/>
        </p:nvGrpSpPr>
        <p:grpSpPr>
          <a:xfrm>
            <a:off x="8948479" y="6841520"/>
            <a:ext cx="2407115" cy="2407115"/>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gradFill>
                <a:gsLst>
                  <a:gs pos="0">
                    <a:srgbClr val="B87BA1">
                      <a:alpha val="100000"/>
                    </a:srgbClr>
                  </a:gs>
                  <a:gs pos="100000">
                    <a:srgbClr val="E7E8E4">
                      <a:alpha val="0"/>
                    </a:srgbClr>
                  </a:gs>
                </a:gsLst>
                <a:lin ang="0"/>
              </a:gradFill>
              <a:prstDash val="solid"/>
              <a:miter/>
            </a:ln>
          </p:spPr>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2212"/>
                </a:lnSpc>
              </a:pPr>
              <a:endParaRPr/>
            </a:p>
          </p:txBody>
        </p:sp>
      </p:grpSp>
      <p:grpSp>
        <p:nvGrpSpPr>
          <p:cNvPr id="33" name="Group 33"/>
          <p:cNvGrpSpPr/>
          <p:nvPr/>
        </p:nvGrpSpPr>
        <p:grpSpPr>
          <a:xfrm>
            <a:off x="11729086" y="6841520"/>
            <a:ext cx="2407115" cy="2407115"/>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gradFill>
                <a:gsLst>
                  <a:gs pos="0">
                    <a:srgbClr val="B87BA1">
                      <a:alpha val="100000"/>
                    </a:srgbClr>
                  </a:gs>
                  <a:gs pos="100000">
                    <a:srgbClr val="E7E8E4">
                      <a:alpha val="0"/>
                    </a:srgbClr>
                  </a:gs>
                </a:gsLst>
                <a:lin ang="0"/>
              </a:gradFill>
              <a:prstDash val="solid"/>
              <a:miter/>
            </a:ln>
          </p:spPr>
        </p:sp>
        <p:sp>
          <p:nvSpPr>
            <p:cNvPr id="35" name="TextBox 35"/>
            <p:cNvSpPr txBox="1"/>
            <p:nvPr/>
          </p:nvSpPr>
          <p:spPr>
            <a:xfrm>
              <a:off x="76200" y="38100"/>
              <a:ext cx="660400" cy="698500"/>
            </a:xfrm>
            <a:prstGeom prst="rect">
              <a:avLst/>
            </a:prstGeom>
          </p:spPr>
          <p:txBody>
            <a:bodyPr lIns="50800" tIns="50800" rIns="50800" bIns="50800" rtlCol="0" anchor="ctr"/>
            <a:lstStyle/>
            <a:p>
              <a:pPr algn="ctr">
                <a:lnSpc>
                  <a:spcPts val="2212"/>
                </a:lnSpc>
              </a:pPr>
              <a:endParaRPr/>
            </a:p>
          </p:txBody>
        </p:sp>
      </p:grpSp>
      <p:sp>
        <p:nvSpPr>
          <p:cNvPr id="36" name="TextBox 36"/>
          <p:cNvSpPr txBox="1"/>
          <p:nvPr/>
        </p:nvSpPr>
        <p:spPr>
          <a:xfrm>
            <a:off x="6596255" y="7687038"/>
            <a:ext cx="1550349" cy="1163502"/>
          </a:xfrm>
          <a:prstGeom prst="rect">
            <a:avLst/>
          </a:prstGeom>
        </p:spPr>
        <p:txBody>
          <a:bodyPr lIns="0" tIns="0" rIns="0" bIns="0" rtlCol="0" anchor="t">
            <a:spAutoFit/>
          </a:bodyPr>
          <a:lstStyle/>
          <a:p>
            <a:pPr marL="238937" lvl="1" indent="-119469" algn="l">
              <a:lnSpc>
                <a:spcPts val="1549"/>
              </a:lnSpc>
              <a:buFont typeface="Arial"/>
              <a:buChar char="•"/>
            </a:pPr>
            <a:r>
              <a:rPr lang="en-US" sz="1106">
                <a:solidFill>
                  <a:srgbClr val="FFFFFF"/>
                </a:solidFill>
                <a:latin typeface="Raleway"/>
                <a:ea typeface="Raleway"/>
                <a:cs typeface="Raleway"/>
                <a:sym typeface="Raleway"/>
              </a:rPr>
              <a:t>Applied KMeans to group patients (High/Low risk clusters)</a:t>
            </a:r>
          </a:p>
          <a:p>
            <a:pPr algn="l">
              <a:lnSpc>
                <a:spcPts val="1549"/>
              </a:lnSpc>
            </a:pPr>
            <a:endParaRPr lang="en-US" sz="1106">
              <a:solidFill>
                <a:srgbClr val="FFFFFF"/>
              </a:solidFill>
              <a:latin typeface="Raleway"/>
              <a:ea typeface="Raleway"/>
              <a:cs typeface="Raleway"/>
              <a:sym typeface="Raleway"/>
            </a:endParaRPr>
          </a:p>
          <a:p>
            <a:pPr algn="l">
              <a:lnSpc>
                <a:spcPts val="1549"/>
              </a:lnSpc>
              <a:spcBef>
                <a:spcPct val="0"/>
              </a:spcBef>
            </a:pPr>
            <a:endParaRPr lang="en-US" sz="1106">
              <a:solidFill>
                <a:srgbClr val="FFFFFF"/>
              </a:solidFill>
              <a:latin typeface="Raleway"/>
              <a:ea typeface="Raleway"/>
              <a:cs typeface="Raleway"/>
              <a:sym typeface="Raleway"/>
            </a:endParaRPr>
          </a:p>
        </p:txBody>
      </p:sp>
      <p:sp>
        <p:nvSpPr>
          <p:cNvPr id="37" name="TextBox 37"/>
          <p:cNvSpPr txBox="1"/>
          <p:nvPr/>
        </p:nvSpPr>
        <p:spPr>
          <a:xfrm>
            <a:off x="9376862" y="7618421"/>
            <a:ext cx="1550349" cy="581983"/>
          </a:xfrm>
          <a:prstGeom prst="rect">
            <a:avLst/>
          </a:prstGeom>
        </p:spPr>
        <p:txBody>
          <a:bodyPr lIns="0" tIns="0" rIns="0" bIns="0" rtlCol="0" anchor="t">
            <a:spAutoFit/>
          </a:bodyPr>
          <a:lstStyle/>
          <a:p>
            <a:pPr algn="l">
              <a:lnSpc>
                <a:spcPts val="1549"/>
              </a:lnSpc>
              <a:spcBef>
                <a:spcPct val="0"/>
              </a:spcBef>
            </a:pPr>
            <a:r>
              <a:rPr lang="en-US" sz="1106">
                <a:solidFill>
                  <a:srgbClr val="FFFFFF"/>
                </a:solidFill>
                <a:latin typeface="Raleway"/>
                <a:ea typeface="Raleway"/>
                <a:cs typeface="Raleway"/>
                <a:sym typeface="Raleway"/>
              </a:rPr>
              <a:t>Found which health factors affect diabetes most.</a:t>
            </a:r>
          </a:p>
        </p:txBody>
      </p:sp>
      <p:sp>
        <p:nvSpPr>
          <p:cNvPr id="38" name="TextBox 38"/>
          <p:cNvSpPr txBox="1"/>
          <p:nvPr/>
        </p:nvSpPr>
        <p:spPr>
          <a:xfrm>
            <a:off x="12302993" y="7687038"/>
            <a:ext cx="1550349" cy="775823"/>
          </a:xfrm>
          <a:prstGeom prst="rect">
            <a:avLst/>
          </a:prstGeom>
        </p:spPr>
        <p:txBody>
          <a:bodyPr lIns="0" tIns="0" rIns="0" bIns="0" rtlCol="0" anchor="t">
            <a:spAutoFit/>
          </a:bodyPr>
          <a:lstStyle/>
          <a:p>
            <a:pPr marL="238937" lvl="1" indent="-119469" algn="l">
              <a:lnSpc>
                <a:spcPts val="1549"/>
              </a:lnSpc>
              <a:buFont typeface="Arial"/>
              <a:buChar char="•"/>
            </a:pPr>
            <a:r>
              <a:rPr lang="en-US" sz="1106">
                <a:solidFill>
                  <a:srgbClr val="FFFFFF"/>
                </a:solidFill>
                <a:latin typeface="Raleway"/>
                <a:ea typeface="Raleway"/>
                <a:cs typeface="Raleway"/>
                <a:sym typeface="Raleway"/>
              </a:rPr>
              <a:t>KPIs, Bar Charts, Pie Charts, Slicers, Filters, AI Visuals.</a:t>
            </a:r>
          </a:p>
          <a:p>
            <a:pPr algn="l">
              <a:lnSpc>
                <a:spcPts val="1549"/>
              </a:lnSpc>
              <a:spcBef>
                <a:spcPct val="0"/>
              </a:spcBef>
            </a:pPr>
            <a:endParaRPr lang="en-US" sz="1106">
              <a:solidFill>
                <a:srgbClr val="FFFFFF"/>
              </a:solidFill>
              <a:latin typeface="Raleway"/>
              <a:ea typeface="Raleway"/>
              <a:cs typeface="Raleway"/>
              <a:sym typeface="Raleway"/>
            </a:endParaRPr>
          </a:p>
        </p:txBody>
      </p:sp>
      <p:grpSp>
        <p:nvGrpSpPr>
          <p:cNvPr id="39" name="Group 39"/>
          <p:cNvGrpSpPr/>
          <p:nvPr/>
        </p:nvGrpSpPr>
        <p:grpSpPr>
          <a:xfrm>
            <a:off x="10386157" y="4334331"/>
            <a:ext cx="2407115" cy="2407115"/>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gradFill>
                <a:gsLst>
                  <a:gs pos="0">
                    <a:srgbClr val="B87BA1">
                      <a:alpha val="100000"/>
                    </a:srgbClr>
                  </a:gs>
                  <a:gs pos="100000">
                    <a:srgbClr val="E7E8E4">
                      <a:alpha val="0"/>
                    </a:srgbClr>
                  </a:gs>
                </a:gsLst>
                <a:lin ang="0"/>
              </a:gradFill>
              <a:prstDash val="solid"/>
              <a:miter/>
            </a:ln>
          </p:spPr>
        </p:sp>
        <p:sp>
          <p:nvSpPr>
            <p:cNvPr id="41" name="TextBox 41"/>
            <p:cNvSpPr txBox="1"/>
            <p:nvPr/>
          </p:nvSpPr>
          <p:spPr>
            <a:xfrm>
              <a:off x="76200" y="38100"/>
              <a:ext cx="660400" cy="698500"/>
            </a:xfrm>
            <a:prstGeom prst="rect">
              <a:avLst/>
            </a:prstGeom>
          </p:spPr>
          <p:txBody>
            <a:bodyPr lIns="50800" tIns="50800" rIns="50800" bIns="50800" rtlCol="0" anchor="ctr"/>
            <a:lstStyle/>
            <a:p>
              <a:pPr algn="ctr">
                <a:lnSpc>
                  <a:spcPts val="2212"/>
                </a:lnSpc>
              </a:pPr>
              <a:endParaRPr/>
            </a:p>
          </p:txBody>
        </p:sp>
      </p:grpSp>
      <p:grpSp>
        <p:nvGrpSpPr>
          <p:cNvPr id="42" name="Group 42"/>
          <p:cNvGrpSpPr/>
          <p:nvPr/>
        </p:nvGrpSpPr>
        <p:grpSpPr>
          <a:xfrm>
            <a:off x="13166764" y="4334331"/>
            <a:ext cx="2407115" cy="2407115"/>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gradFill>
                <a:gsLst>
                  <a:gs pos="0">
                    <a:srgbClr val="B87BA1">
                      <a:alpha val="100000"/>
                    </a:srgbClr>
                  </a:gs>
                  <a:gs pos="100000">
                    <a:srgbClr val="E7E8E4">
                      <a:alpha val="0"/>
                    </a:srgbClr>
                  </a:gs>
                </a:gsLst>
                <a:lin ang="0"/>
              </a:gradFill>
              <a:prstDash val="solid"/>
              <a:miter/>
            </a:ln>
          </p:spPr>
        </p:sp>
        <p:sp>
          <p:nvSpPr>
            <p:cNvPr id="44" name="TextBox 44"/>
            <p:cNvSpPr txBox="1"/>
            <p:nvPr/>
          </p:nvSpPr>
          <p:spPr>
            <a:xfrm>
              <a:off x="76200" y="38100"/>
              <a:ext cx="660400" cy="698500"/>
            </a:xfrm>
            <a:prstGeom prst="rect">
              <a:avLst/>
            </a:prstGeom>
          </p:spPr>
          <p:txBody>
            <a:bodyPr lIns="50800" tIns="50800" rIns="50800" bIns="50800" rtlCol="0" anchor="ctr"/>
            <a:lstStyle/>
            <a:p>
              <a:pPr algn="ctr">
                <a:lnSpc>
                  <a:spcPts val="2212"/>
                </a:lnSpc>
              </a:pPr>
              <a:endParaRPr/>
            </a:p>
          </p:txBody>
        </p:sp>
      </p:grpSp>
      <p:sp>
        <p:nvSpPr>
          <p:cNvPr id="45" name="TextBox 45"/>
          <p:cNvSpPr txBox="1"/>
          <p:nvPr/>
        </p:nvSpPr>
        <p:spPr>
          <a:xfrm>
            <a:off x="10814540" y="5276955"/>
            <a:ext cx="1550349" cy="775823"/>
          </a:xfrm>
          <a:prstGeom prst="rect">
            <a:avLst/>
          </a:prstGeom>
        </p:spPr>
        <p:txBody>
          <a:bodyPr lIns="0" tIns="0" rIns="0" bIns="0" rtlCol="0" anchor="t">
            <a:spAutoFit/>
          </a:bodyPr>
          <a:lstStyle/>
          <a:p>
            <a:pPr marL="238937" lvl="1" indent="-119469" algn="l">
              <a:lnSpc>
                <a:spcPts val="1549"/>
              </a:lnSpc>
              <a:buFont typeface="Arial"/>
              <a:buChar char="•"/>
            </a:pPr>
            <a:r>
              <a:rPr lang="en-US" sz="1106">
                <a:solidFill>
                  <a:srgbClr val="FFFFFF"/>
                </a:solidFill>
                <a:latin typeface="Raleway"/>
                <a:ea typeface="Raleway"/>
                <a:cs typeface="Raleway"/>
                <a:sym typeface="Raleway"/>
              </a:rPr>
              <a:t>Logistic Regression</a:t>
            </a:r>
          </a:p>
          <a:p>
            <a:pPr marL="238937" lvl="1" indent="-119469" algn="l">
              <a:lnSpc>
                <a:spcPts val="1549"/>
              </a:lnSpc>
              <a:buFont typeface="Arial"/>
              <a:buChar char="•"/>
            </a:pPr>
            <a:r>
              <a:rPr lang="en-US" sz="1106">
                <a:solidFill>
                  <a:srgbClr val="FFFFFF"/>
                </a:solidFill>
                <a:latin typeface="Raleway"/>
                <a:ea typeface="Raleway"/>
                <a:cs typeface="Raleway"/>
                <a:sym typeface="Raleway"/>
              </a:rPr>
              <a:t>Random Forest Classifier</a:t>
            </a:r>
          </a:p>
          <a:p>
            <a:pPr algn="l">
              <a:lnSpc>
                <a:spcPts val="1549"/>
              </a:lnSpc>
              <a:spcBef>
                <a:spcPct val="0"/>
              </a:spcBef>
            </a:pPr>
            <a:endParaRPr lang="en-US" sz="1106">
              <a:solidFill>
                <a:srgbClr val="FFFFFF"/>
              </a:solidFill>
              <a:latin typeface="Raleway"/>
              <a:ea typeface="Raleway"/>
              <a:cs typeface="Raleway"/>
              <a:sym typeface="Raleway"/>
            </a:endParaRPr>
          </a:p>
        </p:txBody>
      </p:sp>
      <p:sp>
        <p:nvSpPr>
          <p:cNvPr id="46" name="TextBox 46"/>
          <p:cNvSpPr txBox="1"/>
          <p:nvPr/>
        </p:nvSpPr>
        <p:spPr>
          <a:xfrm>
            <a:off x="13740671" y="5179849"/>
            <a:ext cx="1550349" cy="1163502"/>
          </a:xfrm>
          <a:prstGeom prst="rect">
            <a:avLst/>
          </a:prstGeom>
        </p:spPr>
        <p:txBody>
          <a:bodyPr lIns="0" tIns="0" rIns="0" bIns="0" rtlCol="0" anchor="t">
            <a:spAutoFit/>
          </a:bodyPr>
          <a:lstStyle/>
          <a:p>
            <a:pPr marL="238937" lvl="1" indent="-119469" algn="l">
              <a:lnSpc>
                <a:spcPts val="1549"/>
              </a:lnSpc>
              <a:buFont typeface="Arial"/>
              <a:buChar char="•"/>
            </a:pPr>
            <a:r>
              <a:rPr lang="en-US" sz="1106">
                <a:solidFill>
                  <a:srgbClr val="FFFFFF"/>
                </a:solidFill>
                <a:latin typeface="Raleway"/>
                <a:ea typeface="Raleway"/>
                <a:cs typeface="Raleway"/>
                <a:sym typeface="Raleway"/>
              </a:rPr>
              <a:t>Accuracy, Confusion Matrix, Classification Report</a:t>
            </a:r>
          </a:p>
          <a:p>
            <a:pPr algn="l">
              <a:lnSpc>
                <a:spcPts val="1549"/>
              </a:lnSpc>
            </a:pPr>
            <a:endParaRPr lang="en-US" sz="1106">
              <a:solidFill>
                <a:srgbClr val="FFFFFF"/>
              </a:solidFill>
              <a:latin typeface="Raleway"/>
              <a:ea typeface="Raleway"/>
              <a:cs typeface="Raleway"/>
              <a:sym typeface="Raleway"/>
            </a:endParaRPr>
          </a:p>
          <a:p>
            <a:pPr algn="l">
              <a:lnSpc>
                <a:spcPts val="1549"/>
              </a:lnSpc>
              <a:spcBef>
                <a:spcPct val="0"/>
              </a:spcBef>
            </a:pPr>
            <a:endParaRPr lang="en-US" sz="1106">
              <a:solidFill>
                <a:srgbClr val="FFFFFF"/>
              </a:solidFill>
              <a:latin typeface="Raleway"/>
              <a:ea typeface="Raleway"/>
              <a:cs typeface="Raleway"/>
              <a:sym typeface="Raleway"/>
            </a:endParaRPr>
          </a:p>
        </p:txBody>
      </p:sp>
      <p:sp>
        <p:nvSpPr>
          <p:cNvPr id="47" name="TextBox 47"/>
          <p:cNvSpPr txBox="1"/>
          <p:nvPr/>
        </p:nvSpPr>
        <p:spPr>
          <a:xfrm>
            <a:off x="5392129" y="4645566"/>
            <a:ext cx="1632858" cy="399663"/>
          </a:xfrm>
          <a:prstGeom prst="rect">
            <a:avLst/>
          </a:prstGeom>
        </p:spPr>
        <p:txBody>
          <a:bodyPr lIns="0" tIns="0" rIns="0" bIns="0" rtlCol="0" anchor="t">
            <a:spAutoFit/>
          </a:bodyPr>
          <a:lstStyle/>
          <a:p>
            <a:pPr algn="l">
              <a:lnSpc>
                <a:spcPts val="1596"/>
              </a:lnSpc>
              <a:spcBef>
                <a:spcPct val="0"/>
              </a:spcBef>
            </a:pPr>
            <a:r>
              <a:rPr lang="en-US" sz="1140" b="1">
                <a:solidFill>
                  <a:srgbClr val="D563A1"/>
                </a:solidFill>
                <a:latin typeface="Raleway Bold"/>
                <a:ea typeface="Raleway Bold"/>
                <a:cs typeface="Raleway Bold"/>
                <a:sym typeface="Raleway Bold"/>
              </a:rPr>
              <a:t>Exploratory Data Analysis (EDA)</a:t>
            </a:r>
          </a:p>
        </p:txBody>
      </p:sp>
      <p:sp>
        <p:nvSpPr>
          <p:cNvPr id="48" name="TextBox 48"/>
          <p:cNvSpPr txBox="1"/>
          <p:nvPr/>
        </p:nvSpPr>
        <p:spPr>
          <a:xfrm>
            <a:off x="8132050" y="4831110"/>
            <a:ext cx="1632858" cy="381883"/>
          </a:xfrm>
          <a:prstGeom prst="rect">
            <a:avLst/>
          </a:prstGeom>
        </p:spPr>
        <p:txBody>
          <a:bodyPr lIns="0" tIns="0" rIns="0" bIns="0" rtlCol="0" anchor="t">
            <a:spAutoFit/>
          </a:bodyPr>
          <a:lstStyle/>
          <a:p>
            <a:pPr algn="l">
              <a:lnSpc>
                <a:spcPts val="1456"/>
              </a:lnSpc>
            </a:pPr>
            <a:r>
              <a:rPr lang="en-US" sz="1040" b="1">
                <a:solidFill>
                  <a:srgbClr val="D563A1"/>
                </a:solidFill>
                <a:latin typeface="Raleway Bold"/>
                <a:ea typeface="Raleway Bold"/>
                <a:cs typeface="Raleway Bold"/>
                <a:sym typeface="Raleway Bold"/>
              </a:rPr>
              <a:t> Feature Scaling</a:t>
            </a:r>
          </a:p>
          <a:p>
            <a:pPr algn="l">
              <a:lnSpc>
                <a:spcPts val="1596"/>
              </a:lnSpc>
              <a:spcBef>
                <a:spcPct val="0"/>
              </a:spcBef>
            </a:pPr>
            <a:endParaRPr lang="en-US" sz="1040" b="1">
              <a:solidFill>
                <a:srgbClr val="D563A1"/>
              </a:solidFill>
              <a:latin typeface="Raleway Bold"/>
              <a:ea typeface="Raleway Bold"/>
              <a:cs typeface="Raleway Bold"/>
              <a:sym typeface="Raleway Bold"/>
            </a:endParaRPr>
          </a:p>
        </p:txBody>
      </p:sp>
      <p:sp>
        <p:nvSpPr>
          <p:cNvPr id="49" name="TextBox 49"/>
          <p:cNvSpPr txBox="1"/>
          <p:nvPr/>
        </p:nvSpPr>
        <p:spPr>
          <a:xfrm>
            <a:off x="11051352" y="4742672"/>
            <a:ext cx="1632858" cy="399663"/>
          </a:xfrm>
          <a:prstGeom prst="rect">
            <a:avLst/>
          </a:prstGeom>
        </p:spPr>
        <p:txBody>
          <a:bodyPr lIns="0" tIns="0" rIns="0" bIns="0" rtlCol="0" anchor="t">
            <a:spAutoFit/>
          </a:bodyPr>
          <a:lstStyle/>
          <a:p>
            <a:pPr algn="l">
              <a:lnSpc>
                <a:spcPts val="1596"/>
              </a:lnSpc>
              <a:spcBef>
                <a:spcPct val="0"/>
              </a:spcBef>
            </a:pPr>
            <a:r>
              <a:rPr lang="en-US" sz="1140" b="1">
                <a:solidFill>
                  <a:srgbClr val="D563A1"/>
                </a:solidFill>
                <a:latin typeface="Raleway Bold"/>
                <a:ea typeface="Raleway Bold"/>
                <a:cs typeface="Raleway Bold"/>
                <a:sym typeface="Raleway Bold"/>
              </a:rPr>
              <a:t>Machine Learning Models</a:t>
            </a:r>
          </a:p>
        </p:txBody>
      </p:sp>
      <p:sp>
        <p:nvSpPr>
          <p:cNvPr id="50" name="TextBox 50"/>
          <p:cNvSpPr txBox="1"/>
          <p:nvPr/>
        </p:nvSpPr>
        <p:spPr>
          <a:xfrm>
            <a:off x="13658162" y="4831110"/>
            <a:ext cx="1632858" cy="199638"/>
          </a:xfrm>
          <a:prstGeom prst="rect">
            <a:avLst/>
          </a:prstGeom>
        </p:spPr>
        <p:txBody>
          <a:bodyPr lIns="0" tIns="0" rIns="0" bIns="0" rtlCol="0" anchor="t">
            <a:spAutoFit/>
          </a:bodyPr>
          <a:lstStyle/>
          <a:p>
            <a:pPr algn="l">
              <a:lnSpc>
                <a:spcPts val="1596"/>
              </a:lnSpc>
              <a:spcBef>
                <a:spcPct val="0"/>
              </a:spcBef>
            </a:pPr>
            <a:r>
              <a:rPr lang="en-US" sz="1140" b="1">
                <a:solidFill>
                  <a:srgbClr val="D563A1"/>
                </a:solidFill>
                <a:latin typeface="Raleway Bold"/>
                <a:ea typeface="Raleway Bold"/>
                <a:cs typeface="Raleway Bold"/>
                <a:sym typeface="Raleway Bold"/>
              </a:rPr>
              <a:t>Model Evaluation</a:t>
            </a:r>
          </a:p>
        </p:txBody>
      </p:sp>
      <p:sp>
        <p:nvSpPr>
          <p:cNvPr id="51" name="TextBox 51"/>
          <p:cNvSpPr txBox="1"/>
          <p:nvPr/>
        </p:nvSpPr>
        <p:spPr>
          <a:xfrm>
            <a:off x="6839371" y="7419896"/>
            <a:ext cx="1632858" cy="199638"/>
          </a:xfrm>
          <a:prstGeom prst="rect">
            <a:avLst/>
          </a:prstGeom>
        </p:spPr>
        <p:txBody>
          <a:bodyPr lIns="0" tIns="0" rIns="0" bIns="0" rtlCol="0" anchor="t">
            <a:spAutoFit/>
          </a:bodyPr>
          <a:lstStyle/>
          <a:p>
            <a:pPr algn="l">
              <a:lnSpc>
                <a:spcPts val="1596"/>
              </a:lnSpc>
            </a:pPr>
            <a:r>
              <a:rPr lang="en-US" sz="1140" b="1">
                <a:solidFill>
                  <a:srgbClr val="D563A1"/>
                </a:solidFill>
                <a:latin typeface="Raleway Bold"/>
                <a:ea typeface="Raleway Bold"/>
                <a:cs typeface="Raleway Bold"/>
                <a:sym typeface="Raleway Bold"/>
              </a:rPr>
              <a:t>Clustering</a:t>
            </a:r>
          </a:p>
        </p:txBody>
      </p:sp>
      <p:sp>
        <p:nvSpPr>
          <p:cNvPr id="52" name="TextBox 52"/>
          <p:cNvSpPr txBox="1"/>
          <p:nvPr/>
        </p:nvSpPr>
        <p:spPr>
          <a:xfrm>
            <a:off x="9335608" y="7334364"/>
            <a:ext cx="1632858" cy="199638"/>
          </a:xfrm>
          <a:prstGeom prst="rect">
            <a:avLst/>
          </a:prstGeom>
        </p:spPr>
        <p:txBody>
          <a:bodyPr lIns="0" tIns="0" rIns="0" bIns="0" rtlCol="0" anchor="t">
            <a:spAutoFit/>
          </a:bodyPr>
          <a:lstStyle/>
          <a:p>
            <a:pPr algn="l">
              <a:lnSpc>
                <a:spcPts val="1596"/>
              </a:lnSpc>
              <a:spcBef>
                <a:spcPct val="0"/>
              </a:spcBef>
            </a:pPr>
            <a:r>
              <a:rPr lang="en-US" sz="1140" b="1">
                <a:solidFill>
                  <a:srgbClr val="D563A1"/>
                </a:solidFill>
                <a:latin typeface="Raleway Bold"/>
                <a:ea typeface="Raleway Bold"/>
                <a:cs typeface="Raleway Bold"/>
                <a:sym typeface="Raleway Bold"/>
              </a:rPr>
              <a:t> Feature Importance</a:t>
            </a:r>
          </a:p>
        </p:txBody>
      </p:sp>
      <p:sp>
        <p:nvSpPr>
          <p:cNvPr id="53" name="TextBox 53"/>
          <p:cNvSpPr txBox="1"/>
          <p:nvPr/>
        </p:nvSpPr>
        <p:spPr>
          <a:xfrm>
            <a:off x="12302993" y="7419896"/>
            <a:ext cx="1632858" cy="199638"/>
          </a:xfrm>
          <a:prstGeom prst="rect">
            <a:avLst/>
          </a:prstGeom>
        </p:spPr>
        <p:txBody>
          <a:bodyPr lIns="0" tIns="0" rIns="0" bIns="0" rtlCol="0" anchor="t">
            <a:spAutoFit/>
          </a:bodyPr>
          <a:lstStyle/>
          <a:p>
            <a:pPr algn="l">
              <a:lnSpc>
                <a:spcPts val="1596"/>
              </a:lnSpc>
              <a:spcBef>
                <a:spcPct val="0"/>
              </a:spcBef>
            </a:pPr>
            <a:r>
              <a:rPr lang="en-US" sz="1140" b="1">
                <a:solidFill>
                  <a:srgbClr val="D563A1"/>
                </a:solidFill>
                <a:latin typeface="Raleway Bold"/>
                <a:ea typeface="Raleway Bold"/>
                <a:cs typeface="Raleway Bold"/>
                <a:sym typeface="Raleway Bold"/>
              </a:rPr>
              <a:t>Power BI Dashboard</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423809" y="1500333"/>
            <a:ext cx="706063" cy="639308"/>
          </a:xfrm>
          <a:custGeom>
            <a:avLst/>
            <a:gdLst/>
            <a:ahLst/>
            <a:cxnLst/>
            <a:rect l="l" t="t" r="r" b="b"/>
            <a:pathLst>
              <a:path w="706063" h="639308">
                <a:moveTo>
                  <a:pt x="0" y="0"/>
                </a:moveTo>
                <a:lnTo>
                  <a:pt x="706063" y="0"/>
                </a:lnTo>
                <a:lnTo>
                  <a:pt x="706063" y="639308"/>
                </a:lnTo>
                <a:lnTo>
                  <a:pt x="0" y="63930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423809" y="8936136"/>
            <a:ext cx="4500378" cy="458220"/>
          </a:xfrm>
          <a:custGeom>
            <a:avLst/>
            <a:gdLst/>
            <a:ahLst/>
            <a:cxnLst/>
            <a:rect l="l" t="t" r="r" b="b"/>
            <a:pathLst>
              <a:path w="4500378" h="458220">
                <a:moveTo>
                  <a:pt x="0" y="0"/>
                </a:moveTo>
                <a:lnTo>
                  <a:pt x="4500379" y="0"/>
                </a:lnTo>
                <a:lnTo>
                  <a:pt x="4500379" y="458221"/>
                </a:lnTo>
                <a:lnTo>
                  <a:pt x="0" y="45822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4631454" y="5369601"/>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6">
              <a:alphaModFix amt="44999"/>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1423809" y="5118139"/>
            <a:ext cx="674722" cy="674722"/>
          </a:xfrm>
          <a:custGeom>
            <a:avLst/>
            <a:gdLst/>
            <a:ahLst/>
            <a:cxnLst/>
            <a:rect l="l" t="t" r="r" b="b"/>
            <a:pathLst>
              <a:path w="674722" h="674722">
                <a:moveTo>
                  <a:pt x="0" y="0"/>
                </a:moveTo>
                <a:lnTo>
                  <a:pt x="674723" y="0"/>
                </a:lnTo>
                <a:lnTo>
                  <a:pt x="674723" y="674722"/>
                </a:lnTo>
                <a:lnTo>
                  <a:pt x="0" y="674722"/>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6" name="Freeform 6"/>
          <p:cNvSpPr/>
          <p:nvPr/>
        </p:nvSpPr>
        <p:spPr>
          <a:xfrm>
            <a:off x="1423809" y="6920595"/>
            <a:ext cx="674722" cy="674722"/>
          </a:xfrm>
          <a:custGeom>
            <a:avLst/>
            <a:gdLst/>
            <a:ahLst/>
            <a:cxnLst/>
            <a:rect l="l" t="t" r="r" b="b"/>
            <a:pathLst>
              <a:path w="674722" h="674722">
                <a:moveTo>
                  <a:pt x="0" y="0"/>
                </a:moveTo>
                <a:lnTo>
                  <a:pt x="674723" y="0"/>
                </a:lnTo>
                <a:lnTo>
                  <a:pt x="674723" y="674722"/>
                </a:lnTo>
                <a:lnTo>
                  <a:pt x="0" y="674722"/>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7" name="TextBox 7"/>
          <p:cNvSpPr txBox="1"/>
          <p:nvPr/>
        </p:nvSpPr>
        <p:spPr>
          <a:xfrm>
            <a:off x="2424608" y="1629023"/>
            <a:ext cx="4585792" cy="307777"/>
          </a:xfrm>
          <a:prstGeom prst="rect">
            <a:avLst/>
          </a:prstGeom>
        </p:spPr>
        <p:txBody>
          <a:bodyPr wrap="square" lIns="0" tIns="0" rIns="0" bIns="0" rtlCol="0" anchor="t">
            <a:spAutoFit/>
          </a:bodyPr>
          <a:lstStyle/>
          <a:p>
            <a:pPr algn="l">
              <a:lnSpc>
                <a:spcPts val="2436"/>
              </a:lnSpc>
              <a:spcBef>
                <a:spcPct val="0"/>
              </a:spcBef>
            </a:pPr>
            <a:r>
              <a:rPr lang="en-US" sz="1740" dirty="0">
                <a:solidFill>
                  <a:srgbClr val="FFFFFF"/>
                </a:solidFill>
                <a:latin typeface="Raleway"/>
                <a:ea typeface="Raleway"/>
                <a:cs typeface="Raleway"/>
                <a:sym typeface="Raleway"/>
              </a:rPr>
              <a:t>IRABARUTA WILLY NORBERT 27463</a:t>
            </a:r>
          </a:p>
        </p:txBody>
      </p:sp>
      <p:sp>
        <p:nvSpPr>
          <p:cNvPr id="8" name="TextBox 8"/>
          <p:cNvSpPr txBox="1"/>
          <p:nvPr/>
        </p:nvSpPr>
        <p:spPr>
          <a:xfrm>
            <a:off x="2243855" y="9017559"/>
            <a:ext cx="2990767" cy="258025"/>
          </a:xfrm>
          <a:prstGeom prst="rect">
            <a:avLst/>
          </a:prstGeom>
        </p:spPr>
        <p:txBody>
          <a:bodyPr lIns="0" tIns="0" rIns="0" bIns="0" rtlCol="0" anchor="t">
            <a:spAutoFit/>
          </a:bodyPr>
          <a:lstStyle/>
          <a:p>
            <a:pPr algn="l">
              <a:lnSpc>
                <a:spcPts val="2053"/>
              </a:lnSpc>
              <a:spcBef>
                <a:spcPct val="0"/>
              </a:spcBef>
            </a:pPr>
            <a:r>
              <a:rPr lang="en-US" sz="1466" b="1">
                <a:solidFill>
                  <a:srgbClr val="3D2882"/>
                </a:solidFill>
                <a:latin typeface="Raleway Bold"/>
                <a:ea typeface="Raleway Bold"/>
                <a:cs typeface="Raleway Bold"/>
                <a:sym typeface="Raleway Bold"/>
              </a:rPr>
              <a:t>FINAL EXAM FOR BIGDATA </a:t>
            </a:r>
          </a:p>
        </p:txBody>
      </p:sp>
      <p:grpSp>
        <p:nvGrpSpPr>
          <p:cNvPr id="9" name="Group 9"/>
          <p:cNvGrpSpPr/>
          <p:nvPr/>
        </p:nvGrpSpPr>
        <p:grpSpPr>
          <a:xfrm>
            <a:off x="17579417" y="8585700"/>
            <a:ext cx="1075518" cy="708583"/>
            <a:chOff x="0" y="0"/>
            <a:chExt cx="283264" cy="186623"/>
          </a:xfrm>
        </p:grpSpPr>
        <p:sp>
          <p:nvSpPr>
            <p:cNvPr id="10" name="Freeform 10"/>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11" name="TextBox 11"/>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12" name="TextBox 12"/>
          <p:cNvSpPr txBox="1"/>
          <p:nvPr/>
        </p:nvSpPr>
        <p:spPr>
          <a:xfrm>
            <a:off x="17792856" y="8741720"/>
            <a:ext cx="385473" cy="684144"/>
          </a:xfrm>
          <a:prstGeom prst="rect">
            <a:avLst/>
          </a:prstGeom>
        </p:spPr>
        <p:txBody>
          <a:bodyPr lIns="0" tIns="0" rIns="0" bIns="0" rtlCol="0" anchor="t">
            <a:spAutoFit/>
          </a:bodyPr>
          <a:lstStyle/>
          <a:p>
            <a:pPr algn="l">
              <a:lnSpc>
                <a:spcPts val="2716"/>
              </a:lnSpc>
              <a:spcBef>
                <a:spcPct val="0"/>
              </a:spcBef>
            </a:pPr>
            <a:r>
              <a:rPr lang="en-US" sz="1940" b="1">
                <a:solidFill>
                  <a:srgbClr val="3D2882"/>
                </a:solidFill>
                <a:latin typeface="Raleway Bold"/>
                <a:ea typeface="Raleway Bold"/>
                <a:cs typeface="Raleway Bold"/>
                <a:sym typeface="Raleway Bold"/>
              </a:rPr>
              <a:t>06</a:t>
            </a:r>
          </a:p>
          <a:p>
            <a:pPr algn="l">
              <a:lnSpc>
                <a:spcPts val="2716"/>
              </a:lnSpc>
              <a:spcBef>
                <a:spcPct val="0"/>
              </a:spcBef>
            </a:pPr>
            <a:endParaRPr lang="en-US" sz="1940" b="1">
              <a:solidFill>
                <a:srgbClr val="3D2882"/>
              </a:solidFill>
              <a:latin typeface="Raleway Bold"/>
              <a:ea typeface="Raleway Bold"/>
              <a:cs typeface="Raleway Bold"/>
              <a:sym typeface="Raleway Bold"/>
            </a:endParaRPr>
          </a:p>
        </p:txBody>
      </p:sp>
      <p:sp>
        <p:nvSpPr>
          <p:cNvPr id="13" name="TextBox 13"/>
          <p:cNvSpPr txBox="1"/>
          <p:nvPr/>
        </p:nvSpPr>
        <p:spPr>
          <a:xfrm>
            <a:off x="1423809" y="2808831"/>
            <a:ext cx="5385535" cy="1127722"/>
          </a:xfrm>
          <a:prstGeom prst="rect">
            <a:avLst/>
          </a:prstGeom>
        </p:spPr>
        <p:txBody>
          <a:bodyPr lIns="0" tIns="0" rIns="0" bIns="0" rtlCol="0" anchor="t">
            <a:spAutoFit/>
          </a:bodyPr>
          <a:lstStyle/>
          <a:p>
            <a:pPr algn="l">
              <a:lnSpc>
                <a:spcPts val="8315"/>
              </a:lnSpc>
            </a:pPr>
            <a:r>
              <a:rPr lang="en-US" sz="8315" b="1">
                <a:solidFill>
                  <a:srgbClr val="FFFFFF"/>
                </a:solidFill>
                <a:latin typeface="Bebas Neue Bold"/>
                <a:ea typeface="Bebas Neue Bold"/>
                <a:cs typeface="Bebas Neue Bold"/>
                <a:sym typeface="Bebas Neue Bold"/>
              </a:rPr>
              <a:t>Key Findings</a:t>
            </a:r>
          </a:p>
        </p:txBody>
      </p:sp>
      <p:sp>
        <p:nvSpPr>
          <p:cNvPr id="14" name="TextBox 14"/>
          <p:cNvSpPr txBox="1"/>
          <p:nvPr/>
        </p:nvSpPr>
        <p:spPr>
          <a:xfrm>
            <a:off x="1423809" y="3775341"/>
            <a:ext cx="5385535" cy="1124819"/>
          </a:xfrm>
          <a:prstGeom prst="rect">
            <a:avLst/>
          </a:prstGeom>
        </p:spPr>
        <p:txBody>
          <a:bodyPr lIns="0" tIns="0" rIns="0" bIns="0" rtlCol="0" anchor="t">
            <a:spAutoFit/>
          </a:bodyPr>
          <a:lstStyle/>
          <a:p>
            <a:pPr algn="l">
              <a:lnSpc>
                <a:spcPts val="8315"/>
              </a:lnSpc>
            </a:pPr>
            <a:r>
              <a:rPr lang="en-US" sz="8315" b="1">
                <a:solidFill>
                  <a:srgbClr val="D563A1"/>
                </a:solidFill>
                <a:latin typeface="Bebas Neue Bold"/>
                <a:ea typeface="Bebas Neue Bold"/>
                <a:cs typeface="Bebas Neue Bold"/>
                <a:sym typeface="Bebas Neue Bold"/>
              </a:rPr>
              <a:t>Results </a:t>
            </a:r>
          </a:p>
        </p:txBody>
      </p:sp>
      <p:sp>
        <p:nvSpPr>
          <p:cNvPr id="15" name="TextBox 15"/>
          <p:cNvSpPr txBox="1"/>
          <p:nvPr/>
        </p:nvSpPr>
        <p:spPr>
          <a:xfrm>
            <a:off x="8050628" y="2101541"/>
            <a:ext cx="9208672" cy="2432298"/>
          </a:xfrm>
          <a:prstGeom prst="rect">
            <a:avLst/>
          </a:prstGeom>
        </p:spPr>
        <p:txBody>
          <a:bodyPr lIns="0" tIns="0" rIns="0" bIns="0" rtlCol="0" anchor="t">
            <a:spAutoFit/>
          </a:bodyPr>
          <a:lstStyle/>
          <a:p>
            <a:pPr algn="l">
              <a:lnSpc>
                <a:spcPts val="2436"/>
              </a:lnSpc>
              <a:spcBef>
                <a:spcPct val="0"/>
              </a:spcBef>
            </a:pPr>
            <a:r>
              <a:rPr lang="en-US" sz="1740">
                <a:solidFill>
                  <a:srgbClr val="FFFFFF"/>
                </a:solidFill>
                <a:latin typeface="Raleway"/>
                <a:ea typeface="Raleway"/>
                <a:cs typeface="Raleway"/>
                <a:sym typeface="Raleway"/>
              </a:rPr>
              <a:t>Our analysis revealed several important findings about the factors influencing diabetes in patients. The results showed that patients with higher HbA1c levels and higher BMI were at a much greater risk of having diabetes. HbA1c is a strong indicator of blood sugar control over the past three months, and we observed that most patients with HbA1c levels of 6.5% or higher belonged to the diabetic group. Similarly, patients who were overweight or obese, as indicated by higher BMI values, had a greater chance of being diabetic. The feature importance analysis from the Random Forest model confirmed that HbA1c was the strongest predictor of diabetes, followed by BMI and age.</a:t>
            </a:r>
          </a:p>
        </p:txBody>
      </p:sp>
      <p:sp>
        <p:nvSpPr>
          <p:cNvPr id="16" name="TextBox 16"/>
          <p:cNvSpPr txBox="1"/>
          <p:nvPr/>
        </p:nvSpPr>
        <p:spPr>
          <a:xfrm>
            <a:off x="2441085" y="4992733"/>
            <a:ext cx="12946029" cy="1822698"/>
          </a:xfrm>
          <a:prstGeom prst="rect">
            <a:avLst/>
          </a:prstGeom>
        </p:spPr>
        <p:txBody>
          <a:bodyPr lIns="0" tIns="0" rIns="0" bIns="0" rtlCol="0" anchor="t">
            <a:spAutoFit/>
          </a:bodyPr>
          <a:lstStyle/>
          <a:p>
            <a:pPr algn="l">
              <a:lnSpc>
                <a:spcPts val="2436"/>
              </a:lnSpc>
            </a:pPr>
            <a:r>
              <a:rPr lang="en-US" sz="1740">
                <a:solidFill>
                  <a:srgbClr val="FFFFFF"/>
                </a:solidFill>
                <a:latin typeface="Raleway"/>
                <a:ea typeface="Raleway"/>
                <a:cs typeface="Raleway"/>
                <a:sym typeface="Raleway"/>
              </a:rPr>
              <a:t>Patients with higher HbA1c and BMI had a higher risk of diabetes</a:t>
            </a:r>
          </a:p>
          <a:p>
            <a:pPr marL="375713" lvl="1" indent="-187856" algn="l">
              <a:lnSpc>
                <a:spcPts val="2436"/>
              </a:lnSpc>
              <a:buFont typeface="Arial"/>
              <a:buChar char="•"/>
            </a:pPr>
            <a:r>
              <a:rPr lang="en-US" sz="1740">
                <a:solidFill>
                  <a:srgbClr val="FFFFFF"/>
                </a:solidFill>
                <a:latin typeface="Raleway"/>
                <a:ea typeface="Raleway"/>
                <a:cs typeface="Raleway"/>
                <a:sym typeface="Raleway"/>
              </a:rPr>
              <a:t>HbA1c indicates average blood sugar over 3 months. We found that patients with HbA1c ≥ 6.5% mostly belonged to the diabetic class.</a:t>
            </a:r>
          </a:p>
          <a:p>
            <a:pPr marL="375713" lvl="1" indent="-187856" algn="l">
              <a:lnSpc>
                <a:spcPts val="2436"/>
              </a:lnSpc>
              <a:buFont typeface="Arial"/>
              <a:buChar char="•"/>
            </a:pPr>
            <a:r>
              <a:rPr lang="en-US" sz="1740">
                <a:solidFill>
                  <a:srgbClr val="FFFFFF"/>
                </a:solidFill>
                <a:latin typeface="Raleway"/>
                <a:ea typeface="Raleway"/>
                <a:cs typeface="Raleway"/>
                <a:sym typeface="Raleway"/>
              </a:rPr>
              <a:t>BMI showed that overweight or obese patients had a much higher proportion of diabetes.</a:t>
            </a:r>
          </a:p>
          <a:p>
            <a:pPr marL="375713" lvl="1" indent="-187856" algn="l">
              <a:lnSpc>
                <a:spcPts val="2436"/>
              </a:lnSpc>
              <a:buFont typeface="Arial"/>
              <a:buChar char="•"/>
            </a:pPr>
            <a:r>
              <a:rPr lang="en-US" sz="1740">
                <a:solidFill>
                  <a:srgbClr val="FFFFFF"/>
                </a:solidFill>
                <a:latin typeface="Raleway"/>
                <a:ea typeface="Raleway"/>
                <a:cs typeface="Raleway"/>
                <a:sym typeface="Raleway"/>
              </a:rPr>
              <a:t>This confirms that blood sugar control and weight management are critical factors in diabetes prevention.</a:t>
            </a:r>
          </a:p>
          <a:p>
            <a:pPr algn="l">
              <a:lnSpc>
                <a:spcPts val="2436"/>
              </a:lnSpc>
              <a:spcBef>
                <a:spcPct val="0"/>
              </a:spcBef>
            </a:pPr>
            <a:endParaRPr lang="en-US" sz="1740">
              <a:solidFill>
                <a:srgbClr val="FFFFFF"/>
              </a:solidFill>
              <a:latin typeface="Raleway"/>
              <a:ea typeface="Raleway"/>
              <a:cs typeface="Raleway"/>
              <a:sym typeface="Raleway"/>
            </a:endParaRPr>
          </a:p>
        </p:txBody>
      </p:sp>
      <p:sp>
        <p:nvSpPr>
          <p:cNvPr id="17" name="TextBox 17"/>
          <p:cNvSpPr txBox="1"/>
          <p:nvPr/>
        </p:nvSpPr>
        <p:spPr>
          <a:xfrm>
            <a:off x="2441085" y="6795189"/>
            <a:ext cx="11611409" cy="1517898"/>
          </a:xfrm>
          <a:prstGeom prst="rect">
            <a:avLst/>
          </a:prstGeom>
        </p:spPr>
        <p:txBody>
          <a:bodyPr lIns="0" tIns="0" rIns="0" bIns="0" rtlCol="0" anchor="t">
            <a:spAutoFit/>
          </a:bodyPr>
          <a:lstStyle/>
          <a:p>
            <a:pPr algn="l">
              <a:lnSpc>
                <a:spcPts val="2436"/>
              </a:lnSpc>
            </a:pPr>
            <a:r>
              <a:rPr lang="en-US" sz="1740">
                <a:solidFill>
                  <a:srgbClr val="FFFFFF"/>
                </a:solidFill>
                <a:latin typeface="Raleway"/>
                <a:ea typeface="Raleway"/>
                <a:cs typeface="Raleway"/>
                <a:sym typeface="Raleway"/>
              </a:rPr>
              <a:t>Feature Importance showed that HbA1c was the strongest predictor</a:t>
            </a:r>
          </a:p>
          <a:p>
            <a:pPr marL="375713" lvl="1" indent="-187856" algn="l">
              <a:lnSpc>
                <a:spcPts val="2436"/>
              </a:lnSpc>
              <a:buFont typeface="Arial"/>
              <a:buChar char="•"/>
            </a:pPr>
            <a:r>
              <a:rPr lang="en-US" sz="1740">
                <a:solidFill>
                  <a:srgbClr val="FFFFFF"/>
                </a:solidFill>
                <a:latin typeface="Raleway"/>
                <a:ea typeface="Raleway"/>
                <a:cs typeface="Raleway"/>
                <a:sym typeface="Raleway"/>
              </a:rPr>
              <a:t>The Random Forest model provided a feature importance ranking.</a:t>
            </a:r>
          </a:p>
          <a:p>
            <a:pPr marL="375713" lvl="1" indent="-187856" algn="l">
              <a:lnSpc>
                <a:spcPts val="2436"/>
              </a:lnSpc>
              <a:buFont typeface="Arial"/>
              <a:buChar char="•"/>
            </a:pPr>
            <a:r>
              <a:rPr lang="en-US" sz="1740">
                <a:solidFill>
                  <a:srgbClr val="FFFFFF"/>
                </a:solidFill>
                <a:latin typeface="Raleway"/>
                <a:ea typeface="Raleway"/>
                <a:cs typeface="Raleway"/>
                <a:sym typeface="Raleway"/>
              </a:rPr>
              <a:t>HbA1c had the highest importance, meaning it contributed most to predicting diabetes.</a:t>
            </a:r>
          </a:p>
          <a:p>
            <a:pPr marL="375713" lvl="1" indent="-187856" algn="l">
              <a:lnSpc>
                <a:spcPts val="2436"/>
              </a:lnSpc>
              <a:buFont typeface="Arial"/>
              <a:buChar char="•"/>
            </a:pPr>
            <a:r>
              <a:rPr lang="en-US" sz="1740">
                <a:solidFill>
                  <a:srgbClr val="FFFFFF"/>
                </a:solidFill>
                <a:latin typeface="Raleway"/>
                <a:ea typeface="Raleway"/>
                <a:cs typeface="Raleway"/>
                <a:sym typeface="Raleway"/>
              </a:rPr>
              <a:t>BMI and Age were the next most important, showing that both metabolic health and aging increase risk.</a:t>
            </a:r>
          </a:p>
          <a:p>
            <a:pPr algn="l">
              <a:lnSpc>
                <a:spcPts val="2436"/>
              </a:lnSpc>
              <a:spcBef>
                <a:spcPct val="0"/>
              </a:spcBef>
            </a:pPr>
            <a:endParaRPr lang="en-US" sz="1740">
              <a:solidFill>
                <a:srgbClr val="FFFFFF"/>
              </a:solidFill>
              <a:latin typeface="Raleway"/>
              <a:ea typeface="Raleway"/>
              <a:cs typeface="Raleway"/>
              <a:sym typeface="Raleway"/>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423809" y="1500333"/>
            <a:ext cx="706063" cy="639308"/>
          </a:xfrm>
          <a:custGeom>
            <a:avLst/>
            <a:gdLst/>
            <a:ahLst/>
            <a:cxnLst/>
            <a:rect l="l" t="t" r="r" b="b"/>
            <a:pathLst>
              <a:path w="706063" h="639308">
                <a:moveTo>
                  <a:pt x="0" y="0"/>
                </a:moveTo>
                <a:lnTo>
                  <a:pt x="706063" y="0"/>
                </a:lnTo>
                <a:lnTo>
                  <a:pt x="706063" y="639308"/>
                </a:lnTo>
                <a:lnTo>
                  <a:pt x="0" y="63930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423809" y="8936136"/>
            <a:ext cx="4500378" cy="458220"/>
          </a:xfrm>
          <a:custGeom>
            <a:avLst/>
            <a:gdLst/>
            <a:ahLst/>
            <a:cxnLst/>
            <a:rect l="l" t="t" r="r" b="b"/>
            <a:pathLst>
              <a:path w="4500378" h="458220">
                <a:moveTo>
                  <a:pt x="0" y="0"/>
                </a:moveTo>
                <a:lnTo>
                  <a:pt x="4500379" y="0"/>
                </a:lnTo>
                <a:lnTo>
                  <a:pt x="4500379" y="458221"/>
                </a:lnTo>
                <a:lnTo>
                  <a:pt x="0" y="45822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1518254" y="1667123"/>
            <a:ext cx="674722" cy="674722"/>
          </a:xfrm>
          <a:custGeom>
            <a:avLst/>
            <a:gdLst/>
            <a:ahLst/>
            <a:cxnLst/>
            <a:rect l="l" t="t" r="r" b="b"/>
            <a:pathLst>
              <a:path w="674722" h="674722">
                <a:moveTo>
                  <a:pt x="0" y="0"/>
                </a:moveTo>
                <a:lnTo>
                  <a:pt x="674722" y="0"/>
                </a:lnTo>
                <a:lnTo>
                  <a:pt x="674722" y="674723"/>
                </a:lnTo>
                <a:lnTo>
                  <a:pt x="0" y="674723"/>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11035991" y="1611664"/>
            <a:ext cx="5630367" cy="7443995"/>
          </a:xfrm>
          <a:custGeom>
            <a:avLst/>
            <a:gdLst/>
            <a:ahLst/>
            <a:cxnLst/>
            <a:rect l="l" t="t" r="r" b="b"/>
            <a:pathLst>
              <a:path w="5630367" h="7443995">
                <a:moveTo>
                  <a:pt x="0" y="0"/>
                </a:moveTo>
                <a:lnTo>
                  <a:pt x="5630368" y="0"/>
                </a:lnTo>
                <a:lnTo>
                  <a:pt x="5630368" y="7443995"/>
                </a:lnTo>
                <a:lnTo>
                  <a:pt x="0" y="7443995"/>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6" name="TextBox 6"/>
          <p:cNvSpPr txBox="1"/>
          <p:nvPr/>
        </p:nvSpPr>
        <p:spPr>
          <a:xfrm>
            <a:off x="2424608" y="1629023"/>
            <a:ext cx="5042992" cy="307777"/>
          </a:xfrm>
          <a:prstGeom prst="rect">
            <a:avLst/>
          </a:prstGeom>
        </p:spPr>
        <p:txBody>
          <a:bodyPr wrap="square" lIns="0" tIns="0" rIns="0" bIns="0" rtlCol="0" anchor="t">
            <a:spAutoFit/>
          </a:bodyPr>
          <a:lstStyle/>
          <a:p>
            <a:pPr algn="l">
              <a:lnSpc>
                <a:spcPts val="2436"/>
              </a:lnSpc>
              <a:spcBef>
                <a:spcPct val="0"/>
              </a:spcBef>
            </a:pPr>
            <a:r>
              <a:rPr lang="en-US" sz="1740" dirty="0">
                <a:solidFill>
                  <a:srgbClr val="FFFFFF"/>
                </a:solidFill>
                <a:latin typeface="Raleway"/>
                <a:ea typeface="Raleway"/>
                <a:cs typeface="Raleway"/>
                <a:sym typeface="Raleway"/>
              </a:rPr>
              <a:t>IRABARUTA WILLY NORBERT 27463</a:t>
            </a:r>
          </a:p>
        </p:txBody>
      </p:sp>
      <p:sp>
        <p:nvSpPr>
          <p:cNvPr id="7" name="TextBox 7"/>
          <p:cNvSpPr txBox="1"/>
          <p:nvPr/>
        </p:nvSpPr>
        <p:spPr>
          <a:xfrm>
            <a:off x="2243855" y="9017559"/>
            <a:ext cx="2990767" cy="258025"/>
          </a:xfrm>
          <a:prstGeom prst="rect">
            <a:avLst/>
          </a:prstGeom>
        </p:spPr>
        <p:txBody>
          <a:bodyPr lIns="0" tIns="0" rIns="0" bIns="0" rtlCol="0" anchor="t">
            <a:spAutoFit/>
          </a:bodyPr>
          <a:lstStyle/>
          <a:p>
            <a:pPr algn="l">
              <a:lnSpc>
                <a:spcPts val="2053"/>
              </a:lnSpc>
              <a:spcBef>
                <a:spcPct val="0"/>
              </a:spcBef>
            </a:pPr>
            <a:r>
              <a:rPr lang="en-US" sz="1466" b="1">
                <a:solidFill>
                  <a:srgbClr val="3D2882"/>
                </a:solidFill>
                <a:latin typeface="Raleway Bold"/>
                <a:ea typeface="Raleway Bold"/>
                <a:cs typeface="Raleway Bold"/>
                <a:sym typeface="Raleway Bold"/>
              </a:rPr>
              <a:t>FINAL EXAM FOR BIGDATA </a:t>
            </a:r>
          </a:p>
        </p:txBody>
      </p:sp>
      <p:grpSp>
        <p:nvGrpSpPr>
          <p:cNvPr id="8" name="Group 8"/>
          <p:cNvGrpSpPr/>
          <p:nvPr/>
        </p:nvGrpSpPr>
        <p:grpSpPr>
          <a:xfrm>
            <a:off x="17579417" y="8585700"/>
            <a:ext cx="1075518" cy="708583"/>
            <a:chOff x="0" y="0"/>
            <a:chExt cx="283264" cy="186623"/>
          </a:xfrm>
        </p:grpSpPr>
        <p:sp>
          <p:nvSpPr>
            <p:cNvPr id="9" name="Freeform 9"/>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10" name="TextBox 10"/>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11" name="TextBox 11"/>
          <p:cNvSpPr txBox="1"/>
          <p:nvPr/>
        </p:nvSpPr>
        <p:spPr>
          <a:xfrm>
            <a:off x="17792856" y="8741720"/>
            <a:ext cx="385473" cy="341244"/>
          </a:xfrm>
          <a:prstGeom prst="rect">
            <a:avLst/>
          </a:prstGeom>
        </p:spPr>
        <p:txBody>
          <a:bodyPr lIns="0" tIns="0" rIns="0" bIns="0" rtlCol="0" anchor="t">
            <a:spAutoFit/>
          </a:bodyPr>
          <a:lstStyle/>
          <a:p>
            <a:pPr algn="l">
              <a:lnSpc>
                <a:spcPts val="2716"/>
              </a:lnSpc>
              <a:spcBef>
                <a:spcPct val="0"/>
              </a:spcBef>
            </a:pPr>
            <a:r>
              <a:rPr lang="en-US" sz="1940" b="1">
                <a:solidFill>
                  <a:srgbClr val="3D2882"/>
                </a:solidFill>
                <a:latin typeface="Raleway Bold"/>
                <a:ea typeface="Raleway Bold"/>
                <a:cs typeface="Raleway Bold"/>
                <a:sym typeface="Raleway Bold"/>
              </a:rPr>
              <a:t>07</a:t>
            </a:r>
          </a:p>
        </p:txBody>
      </p:sp>
      <p:sp>
        <p:nvSpPr>
          <p:cNvPr id="12" name="TextBox 12"/>
          <p:cNvSpPr txBox="1"/>
          <p:nvPr/>
        </p:nvSpPr>
        <p:spPr>
          <a:xfrm>
            <a:off x="1423809" y="2808831"/>
            <a:ext cx="5385535" cy="1127722"/>
          </a:xfrm>
          <a:prstGeom prst="rect">
            <a:avLst/>
          </a:prstGeom>
        </p:spPr>
        <p:txBody>
          <a:bodyPr lIns="0" tIns="0" rIns="0" bIns="0" rtlCol="0" anchor="t">
            <a:spAutoFit/>
          </a:bodyPr>
          <a:lstStyle/>
          <a:p>
            <a:pPr algn="l">
              <a:lnSpc>
                <a:spcPts val="8315"/>
              </a:lnSpc>
            </a:pPr>
            <a:r>
              <a:rPr lang="en-US" sz="8315" b="1">
                <a:solidFill>
                  <a:srgbClr val="FFFFFF"/>
                </a:solidFill>
                <a:latin typeface="Bebas Neue Bold"/>
                <a:ea typeface="Bebas Neue Bold"/>
                <a:cs typeface="Bebas Neue Bold"/>
                <a:sym typeface="Bebas Neue Bold"/>
              </a:rPr>
              <a:t>Power BI</a:t>
            </a:r>
          </a:p>
        </p:txBody>
      </p:sp>
      <p:sp>
        <p:nvSpPr>
          <p:cNvPr id="13" name="TextBox 13"/>
          <p:cNvSpPr txBox="1"/>
          <p:nvPr/>
        </p:nvSpPr>
        <p:spPr>
          <a:xfrm>
            <a:off x="1423809" y="3775341"/>
            <a:ext cx="5385535" cy="1124819"/>
          </a:xfrm>
          <a:prstGeom prst="rect">
            <a:avLst/>
          </a:prstGeom>
        </p:spPr>
        <p:txBody>
          <a:bodyPr lIns="0" tIns="0" rIns="0" bIns="0" rtlCol="0" anchor="t">
            <a:spAutoFit/>
          </a:bodyPr>
          <a:lstStyle/>
          <a:p>
            <a:pPr algn="l">
              <a:lnSpc>
                <a:spcPts val="8315"/>
              </a:lnSpc>
            </a:pPr>
            <a:r>
              <a:rPr lang="en-US" sz="8315" b="1">
                <a:solidFill>
                  <a:srgbClr val="D563A1"/>
                </a:solidFill>
                <a:latin typeface="Bebas Neue Bold"/>
                <a:ea typeface="Bebas Neue Bold"/>
                <a:cs typeface="Bebas Neue Bold"/>
                <a:sym typeface="Bebas Neue Bold"/>
              </a:rPr>
              <a:t>Dashboard</a:t>
            </a:r>
          </a:p>
        </p:txBody>
      </p:sp>
      <p:sp>
        <p:nvSpPr>
          <p:cNvPr id="14" name="TextBox 14"/>
          <p:cNvSpPr txBox="1"/>
          <p:nvPr/>
        </p:nvSpPr>
        <p:spPr>
          <a:xfrm>
            <a:off x="1072187" y="5105400"/>
            <a:ext cx="6987675" cy="3041898"/>
          </a:xfrm>
          <a:prstGeom prst="rect">
            <a:avLst/>
          </a:prstGeom>
        </p:spPr>
        <p:txBody>
          <a:bodyPr lIns="0" tIns="0" rIns="0" bIns="0" rtlCol="0" anchor="t">
            <a:spAutoFit/>
          </a:bodyPr>
          <a:lstStyle/>
          <a:p>
            <a:pPr marL="375713" lvl="1" indent="-187856" algn="l">
              <a:lnSpc>
                <a:spcPts val="2436"/>
              </a:lnSpc>
              <a:buFont typeface="Arial"/>
              <a:buChar char="•"/>
            </a:pPr>
            <a:r>
              <a:rPr lang="en-US" sz="1740">
                <a:solidFill>
                  <a:srgbClr val="FFFFFF"/>
                </a:solidFill>
                <a:latin typeface="Raleway"/>
                <a:ea typeface="Raleway"/>
                <a:cs typeface="Raleway"/>
                <a:sym typeface="Raleway"/>
              </a:rPr>
              <a:t>Created a dashboard with KPIs, bar charts, pie charts, and slicers.</a:t>
            </a:r>
          </a:p>
          <a:p>
            <a:pPr marL="375713" lvl="1" indent="-187856" algn="l">
              <a:lnSpc>
                <a:spcPts val="2436"/>
              </a:lnSpc>
              <a:buFont typeface="Arial"/>
              <a:buChar char="•"/>
            </a:pPr>
            <a:r>
              <a:rPr lang="en-US" sz="1740">
                <a:solidFill>
                  <a:srgbClr val="FFFFFF"/>
                </a:solidFill>
                <a:latin typeface="Raleway"/>
                <a:ea typeface="Raleway"/>
                <a:cs typeface="Raleway"/>
                <a:sym typeface="Raleway"/>
              </a:rPr>
              <a:t>Key visuals included:</a:t>
            </a:r>
          </a:p>
          <a:p>
            <a:pPr marL="375713" lvl="1" indent="-187856" algn="l">
              <a:lnSpc>
                <a:spcPts val="2436"/>
              </a:lnSpc>
              <a:buFont typeface="Arial"/>
              <a:buChar char="•"/>
            </a:pPr>
            <a:r>
              <a:rPr lang="en-US" sz="1740">
                <a:solidFill>
                  <a:srgbClr val="FFFFFF"/>
                </a:solidFill>
                <a:latin typeface="Raleway"/>
                <a:ea typeface="Raleway"/>
                <a:cs typeface="Raleway"/>
                <a:sym typeface="Raleway"/>
              </a:rPr>
              <a:t>KPI Card: Showing total high-risk patients.</a:t>
            </a:r>
          </a:p>
          <a:p>
            <a:pPr marL="375713" lvl="1" indent="-187856" algn="l">
              <a:lnSpc>
                <a:spcPts val="2436"/>
              </a:lnSpc>
              <a:buFont typeface="Arial"/>
              <a:buChar char="•"/>
            </a:pPr>
            <a:r>
              <a:rPr lang="en-US" sz="1740">
                <a:solidFill>
                  <a:srgbClr val="FFFFFF"/>
                </a:solidFill>
                <a:latin typeface="Raleway"/>
                <a:ea typeface="Raleway"/>
                <a:cs typeface="Raleway"/>
                <a:sym typeface="Raleway"/>
              </a:rPr>
              <a:t>Pie Chart: Gender distribution of diabetic vs non-diabetic patients.</a:t>
            </a:r>
          </a:p>
          <a:p>
            <a:pPr marL="375713" lvl="1" indent="-187856" algn="l">
              <a:lnSpc>
                <a:spcPts val="2436"/>
              </a:lnSpc>
              <a:buFont typeface="Arial"/>
              <a:buChar char="•"/>
            </a:pPr>
            <a:r>
              <a:rPr lang="en-US" sz="1740">
                <a:solidFill>
                  <a:srgbClr val="FFFFFF"/>
                </a:solidFill>
                <a:latin typeface="Raleway"/>
                <a:ea typeface="Raleway"/>
                <a:cs typeface="Raleway"/>
                <a:sym typeface="Raleway"/>
              </a:rPr>
              <a:t>Line Chart: Trend of BMI vs Age.</a:t>
            </a:r>
          </a:p>
          <a:p>
            <a:pPr marL="375713" lvl="1" indent="-187856" algn="l">
              <a:lnSpc>
                <a:spcPts val="2436"/>
              </a:lnSpc>
              <a:buFont typeface="Arial"/>
              <a:buChar char="•"/>
            </a:pPr>
            <a:r>
              <a:rPr lang="en-US" sz="1740">
                <a:solidFill>
                  <a:srgbClr val="FFFFFF"/>
                </a:solidFill>
                <a:latin typeface="Raleway"/>
                <a:ea typeface="Raleway"/>
                <a:cs typeface="Raleway"/>
                <a:sym typeface="Raleway"/>
              </a:rPr>
              <a:t>Funnel Chart: Stages of patients based on BMI ranges.</a:t>
            </a:r>
          </a:p>
          <a:p>
            <a:pPr marL="375713" lvl="1" indent="-187856" algn="l">
              <a:lnSpc>
                <a:spcPts val="2436"/>
              </a:lnSpc>
              <a:buFont typeface="Arial"/>
              <a:buChar char="•"/>
            </a:pPr>
            <a:r>
              <a:rPr lang="en-US" sz="1740">
                <a:solidFill>
                  <a:srgbClr val="FFFFFF"/>
                </a:solidFill>
                <a:latin typeface="Raleway"/>
                <a:ea typeface="Raleway"/>
                <a:cs typeface="Raleway"/>
                <a:sym typeface="Raleway"/>
              </a:rPr>
              <a:t>AI Visual (Key Influencers): Showed which factors most affect diabetes risk.</a:t>
            </a:r>
          </a:p>
          <a:p>
            <a:pPr algn="l">
              <a:lnSpc>
                <a:spcPts val="2436"/>
              </a:lnSpc>
              <a:spcBef>
                <a:spcPct val="0"/>
              </a:spcBef>
            </a:pPr>
            <a:endParaRPr lang="en-US" sz="1740">
              <a:solidFill>
                <a:srgbClr val="FFFFFF"/>
              </a:solidFill>
              <a:latin typeface="Raleway"/>
              <a:ea typeface="Raleway"/>
              <a:cs typeface="Raleway"/>
              <a:sym typeface="Raleway"/>
            </a:endParaRPr>
          </a:p>
        </p:txBody>
      </p:sp>
      <p:grpSp>
        <p:nvGrpSpPr>
          <p:cNvPr id="15" name="Group 15"/>
          <p:cNvGrpSpPr/>
          <p:nvPr/>
        </p:nvGrpSpPr>
        <p:grpSpPr>
          <a:xfrm>
            <a:off x="14356035" y="3164673"/>
            <a:ext cx="2204928" cy="220492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gradFill>
                <a:gsLst>
                  <a:gs pos="0">
                    <a:srgbClr val="B87BA1">
                      <a:alpha val="100000"/>
                    </a:srgbClr>
                  </a:gs>
                  <a:gs pos="100000">
                    <a:srgbClr val="E7E8E4">
                      <a:alpha val="0"/>
                    </a:srgbClr>
                  </a:gs>
                </a:gsLst>
                <a:lin ang="0"/>
              </a:gradFill>
              <a:prstDash val="solid"/>
              <a:miter/>
            </a:ln>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212"/>
                </a:lnSpc>
              </a:pPr>
              <a:endParaRPr/>
            </a:p>
          </p:txBody>
        </p:sp>
      </p:grpSp>
      <p:grpSp>
        <p:nvGrpSpPr>
          <p:cNvPr id="18" name="Group 18"/>
          <p:cNvGrpSpPr/>
          <p:nvPr/>
        </p:nvGrpSpPr>
        <p:grpSpPr>
          <a:xfrm>
            <a:off x="10415790" y="4461080"/>
            <a:ext cx="2204928" cy="2204928"/>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gradFill>
                <a:gsLst>
                  <a:gs pos="0">
                    <a:srgbClr val="B87BA1">
                      <a:alpha val="100000"/>
                    </a:srgbClr>
                  </a:gs>
                  <a:gs pos="100000">
                    <a:srgbClr val="E7E8E4">
                      <a:alpha val="0"/>
                    </a:srgbClr>
                  </a:gs>
                </a:gsLst>
                <a:lin ang="0"/>
              </a:gradFill>
              <a:prstDash val="solid"/>
              <a:miter/>
            </a:ln>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212"/>
                </a:lnSpc>
              </a:pPr>
              <a:endParaRPr/>
            </a:p>
          </p:txBody>
        </p:sp>
      </p:grpSp>
      <p:sp>
        <p:nvSpPr>
          <p:cNvPr id="21" name="Freeform 21"/>
          <p:cNvSpPr/>
          <p:nvPr/>
        </p:nvSpPr>
        <p:spPr>
          <a:xfrm>
            <a:off x="15316162" y="-1284995"/>
            <a:ext cx="7315200" cy="3604399"/>
          </a:xfrm>
          <a:custGeom>
            <a:avLst/>
            <a:gdLst/>
            <a:ahLst/>
            <a:cxnLst/>
            <a:rect l="l" t="t" r="r" b="b"/>
            <a:pathLst>
              <a:path w="7315200" h="3604399">
                <a:moveTo>
                  <a:pt x="0" y="0"/>
                </a:moveTo>
                <a:lnTo>
                  <a:pt x="7315200" y="0"/>
                </a:lnTo>
                <a:lnTo>
                  <a:pt x="7315200" y="3604398"/>
                </a:lnTo>
                <a:lnTo>
                  <a:pt x="0" y="3604398"/>
                </a:lnTo>
                <a:lnTo>
                  <a:pt x="0" y="0"/>
                </a:lnTo>
                <a:close/>
              </a:path>
            </a:pathLst>
          </a:custGeom>
          <a:blipFill>
            <a:blip r:embed="rId10">
              <a:alphaModFix amt="44999"/>
              <a:extLst>
                <a:ext uri="{96DAC541-7B7A-43D3-8B79-37D633B846F1}">
                  <asvg:svgBlip xmlns:asvg="http://schemas.microsoft.com/office/drawing/2016/SVG/main" xmlns="" r:embed="rId11"/>
                </a:ext>
              </a:extLst>
            </a:blip>
            <a:stretch>
              <a:fillRect/>
            </a:stretch>
          </a:blipFill>
        </p:spPr>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423809" y="1500333"/>
            <a:ext cx="706063" cy="639308"/>
          </a:xfrm>
          <a:custGeom>
            <a:avLst/>
            <a:gdLst/>
            <a:ahLst/>
            <a:cxnLst/>
            <a:rect l="l" t="t" r="r" b="b"/>
            <a:pathLst>
              <a:path w="706063" h="639308">
                <a:moveTo>
                  <a:pt x="0" y="0"/>
                </a:moveTo>
                <a:lnTo>
                  <a:pt x="706063" y="0"/>
                </a:lnTo>
                <a:lnTo>
                  <a:pt x="706063" y="639308"/>
                </a:lnTo>
                <a:lnTo>
                  <a:pt x="0" y="63930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423809" y="9369396"/>
            <a:ext cx="4500378" cy="458220"/>
          </a:xfrm>
          <a:custGeom>
            <a:avLst/>
            <a:gdLst/>
            <a:ahLst/>
            <a:cxnLst/>
            <a:rect l="l" t="t" r="r" b="b"/>
            <a:pathLst>
              <a:path w="4500378" h="458220">
                <a:moveTo>
                  <a:pt x="0" y="0"/>
                </a:moveTo>
                <a:lnTo>
                  <a:pt x="4500379" y="0"/>
                </a:lnTo>
                <a:lnTo>
                  <a:pt x="4500379" y="458221"/>
                </a:lnTo>
                <a:lnTo>
                  <a:pt x="0" y="45822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4" name="Group 4"/>
          <p:cNvGrpSpPr/>
          <p:nvPr/>
        </p:nvGrpSpPr>
        <p:grpSpPr>
          <a:xfrm>
            <a:off x="17579417" y="8585700"/>
            <a:ext cx="1075518" cy="708583"/>
            <a:chOff x="0" y="0"/>
            <a:chExt cx="283264" cy="186623"/>
          </a:xfrm>
        </p:grpSpPr>
        <p:sp>
          <p:nvSpPr>
            <p:cNvPr id="5" name="Freeform 5"/>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6" name="TextBox 6"/>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grpSp>
        <p:nvGrpSpPr>
          <p:cNvPr id="7" name="Group 7"/>
          <p:cNvGrpSpPr/>
          <p:nvPr/>
        </p:nvGrpSpPr>
        <p:grpSpPr>
          <a:xfrm>
            <a:off x="3048000" y="244667"/>
            <a:ext cx="10530436" cy="9582949"/>
            <a:chOff x="0" y="0"/>
            <a:chExt cx="1549925" cy="1410469"/>
          </a:xfrm>
        </p:grpSpPr>
        <p:sp>
          <p:nvSpPr>
            <p:cNvPr id="8" name="Freeform 8"/>
            <p:cNvSpPr/>
            <p:nvPr/>
          </p:nvSpPr>
          <p:spPr>
            <a:xfrm>
              <a:off x="0" y="0"/>
              <a:ext cx="1549925" cy="1410469"/>
            </a:xfrm>
            <a:custGeom>
              <a:avLst/>
              <a:gdLst/>
              <a:ahLst/>
              <a:cxnLst/>
              <a:rect l="l" t="t" r="r" b="b"/>
              <a:pathLst>
                <a:path w="1549925" h="1410469">
                  <a:moveTo>
                    <a:pt x="774963" y="0"/>
                  </a:moveTo>
                  <a:cubicBezTo>
                    <a:pt x="346963" y="0"/>
                    <a:pt x="0" y="315744"/>
                    <a:pt x="0" y="705235"/>
                  </a:cubicBezTo>
                  <a:cubicBezTo>
                    <a:pt x="0" y="1094725"/>
                    <a:pt x="346963" y="1410469"/>
                    <a:pt x="774963" y="1410469"/>
                  </a:cubicBezTo>
                  <a:cubicBezTo>
                    <a:pt x="1202963" y="1410469"/>
                    <a:pt x="1549925" y="1094725"/>
                    <a:pt x="1549925" y="705235"/>
                  </a:cubicBezTo>
                  <a:cubicBezTo>
                    <a:pt x="1549925" y="315744"/>
                    <a:pt x="1202963" y="0"/>
                    <a:pt x="774963" y="0"/>
                  </a:cubicBezTo>
                  <a:close/>
                </a:path>
              </a:pathLst>
            </a:custGeom>
            <a:gradFill rotWithShape="1">
              <a:gsLst>
                <a:gs pos="0">
                  <a:srgbClr val="B87BA1">
                    <a:alpha val="100000"/>
                  </a:srgbClr>
                </a:gs>
                <a:gs pos="100000">
                  <a:srgbClr val="E7E8E4">
                    <a:alpha val="0"/>
                  </a:srgbClr>
                </a:gs>
              </a:gsLst>
              <a:lin ang="0"/>
            </a:gradFill>
          </p:spPr>
        </p:sp>
        <p:sp>
          <p:nvSpPr>
            <p:cNvPr id="9" name="TextBox 9"/>
            <p:cNvSpPr txBox="1"/>
            <p:nvPr/>
          </p:nvSpPr>
          <p:spPr>
            <a:xfrm>
              <a:off x="145305" y="94131"/>
              <a:ext cx="1259314" cy="1184106"/>
            </a:xfrm>
            <a:prstGeom prst="rect">
              <a:avLst/>
            </a:prstGeom>
          </p:spPr>
          <p:txBody>
            <a:bodyPr lIns="50800" tIns="50800" rIns="50800" bIns="50800" rtlCol="0" anchor="ctr"/>
            <a:lstStyle/>
            <a:p>
              <a:pPr algn="ctr">
                <a:lnSpc>
                  <a:spcPts val="2212"/>
                </a:lnSpc>
              </a:pPr>
              <a:endParaRPr/>
            </a:p>
          </p:txBody>
        </p:sp>
      </p:grpSp>
      <p:sp>
        <p:nvSpPr>
          <p:cNvPr id="10" name="Freeform 10"/>
          <p:cNvSpPr/>
          <p:nvPr/>
        </p:nvSpPr>
        <p:spPr>
          <a:xfrm>
            <a:off x="13082508" y="3495657"/>
            <a:ext cx="5034668" cy="2810260"/>
          </a:xfrm>
          <a:custGeom>
            <a:avLst/>
            <a:gdLst/>
            <a:ahLst/>
            <a:cxnLst/>
            <a:rect l="l" t="t" r="r" b="b"/>
            <a:pathLst>
              <a:path w="5034668" h="2810260">
                <a:moveTo>
                  <a:pt x="0" y="0"/>
                </a:moveTo>
                <a:lnTo>
                  <a:pt x="5034668" y="0"/>
                </a:lnTo>
                <a:lnTo>
                  <a:pt x="5034668" y="2810260"/>
                </a:lnTo>
                <a:lnTo>
                  <a:pt x="0" y="281026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1" name="Freeform 11"/>
          <p:cNvSpPr/>
          <p:nvPr/>
        </p:nvSpPr>
        <p:spPr>
          <a:xfrm>
            <a:off x="-393203" y="4349820"/>
            <a:ext cx="2843806" cy="1587361"/>
          </a:xfrm>
          <a:custGeom>
            <a:avLst/>
            <a:gdLst/>
            <a:ahLst/>
            <a:cxnLst/>
            <a:rect l="l" t="t" r="r" b="b"/>
            <a:pathLst>
              <a:path w="2843806" h="1587361">
                <a:moveTo>
                  <a:pt x="0" y="0"/>
                </a:moveTo>
                <a:lnTo>
                  <a:pt x="2843806" y="0"/>
                </a:lnTo>
                <a:lnTo>
                  <a:pt x="2843806" y="1587360"/>
                </a:lnTo>
                <a:lnTo>
                  <a:pt x="0" y="1587360"/>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2" name="Freeform 12"/>
          <p:cNvSpPr/>
          <p:nvPr/>
        </p:nvSpPr>
        <p:spPr>
          <a:xfrm>
            <a:off x="2818540" y="2562506"/>
            <a:ext cx="12173548" cy="6493153"/>
          </a:xfrm>
          <a:custGeom>
            <a:avLst/>
            <a:gdLst/>
            <a:ahLst/>
            <a:cxnLst/>
            <a:rect l="l" t="t" r="r" b="b"/>
            <a:pathLst>
              <a:path w="12173548" h="6493153">
                <a:moveTo>
                  <a:pt x="0" y="0"/>
                </a:moveTo>
                <a:lnTo>
                  <a:pt x="12173548" y="0"/>
                </a:lnTo>
                <a:lnTo>
                  <a:pt x="12173548" y="6493153"/>
                </a:lnTo>
                <a:lnTo>
                  <a:pt x="0" y="6493153"/>
                </a:lnTo>
                <a:lnTo>
                  <a:pt x="0" y="0"/>
                </a:lnTo>
                <a:close/>
              </a:path>
            </a:pathLst>
          </a:custGeom>
          <a:blipFill>
            <a:blip r:embed="rId10"/>
            <a:stretch>
              <a:fillRect l="-925" r="-429"/>
            </a:stretch>
          </a:blipFill>
        </p:spPr>
      </p:sp>
      <p:sp>
        <p:nvSpPr>
          <p:cNvPr id="13" name="TextBox 13"/>
          <p:cNvSpPr txBox="1"/>
          <p:nvPr/>
        </p:nvSpPr>
        <p:spPr>
          <a:xfrm>
            <a:off x="2243855" y="1781887"/>
            <a:ext cx="5223745" cy="307777"/>
          </a:xfrm>
          <a:prstGeom prst="rect">
            <a:avLst/>
          </a:prstGeom>
        </p:spPr>
        <p:txBody>
          <a:bodyPr wrap="square" lIns="0" tIns="0" rIns="0" bIns="0" rtlCol="0" anchor="t">
            <a:spAutoFit/>
          </a:bodyPr>
          <a:lstStyle/>
          <a:p>
            <a:pPr algn="l">
              <a:lnSpc>
                <a:spcPts val="2436"/>
              </a:lnSpc>
              <a:spcBef>
                <a:spcPct val="0"/>
              </a:spcBef>
            </a:pPr>
            <a:r>
              <a:rPr lang="en-US" sz="1740" dirty="0">
                <a:solidFill>
                  <a:srgbClr val="FFFFFF"/>
                </a:solidFill>
                <a:latin typeface="Raleway"/>
                <a:ea typeface="Raleway"/>
                <a:cs typeface="Raleway"/>
                <a:sym typeface="Raleway"/>
              </a:rPr>
              <a:t>IRABARUTA WILLY NORBERT 27463</a:t>
            </a:r>
          </a:p>
        </p:txBody>
      </p:sp>
      <p:sp>
        <p:nvSpPr>
          <p:cNvPr id="14" name="TextBox 14"/>
          <p:cNvSpPr txBox="1"/>
          <p:nvPr/>
        </p:nvSpPr>
        <p:spPr>
          <a:xfrm>
            <a:off x="2243855" y="9450819"/>
            <a:ext cx="2990767" cy="258025"/>
          </a:xfrm>
          <a:prstGeom prst="rect">
            <a:avLst/>
          </a:prstGeom>
        </p:spPr>
        <p:txBody>
          <a:bodyPr lIns="0" tIns="0" rIns="0" bIns="0" rtlCol="0" anchor="t">
            <a:spAutoFit/>
          </a:bodyPr>
          <a:lstStyle/>
          <a:p>
            <a:pPr algn="l">
              <a:lnSpc>
                <a:spcPts val="2053"/>
              </a:lnSpc>
              <a:spcBef>
                <a:spcPct val="0"/>
              </a:spcBef>
            </a:pPr>
            <a:r>
              <a:rPr lang="en-US" sz="1466" b="1">
                <a:solidFill>
                  <a:srgbClr val="3D2882"/>
                </a:solidFill>
                <a:latin typeface="Raleway Bold"/>
                <a:ea typeface="Raleway Bold"/>
                <a:cs typeface="Raleway Bold"/>
                <a:sym typeface="Raleway Bold"/>
              </a:rPr>
              <a:t>FINAL EXAM FOR BIGDATA </a:t>
            </a:r>
          </a:p>
        </p:txBody>
      </p:sp>
      <p:sp>
        <p:nvSpPr>
          <p:cNvPr id="15" name="TextBox 15"/>
          <p:cNvSpPr txBox="1"/>
          <p:nvPr/>
        </p:nvSpPr>
        <p:spPr>
          <a:xfrm>
            <a:off x="17792856" y="8741720"/>
            <a:ext cx="385473" cy="341244"/>
          </a:xfrm>
          <a:prstGeom prst="rect">
            <a:avLst/>
          </a:prstGeom>
        </p:spPr>
        <p:txBody>
          <a:bodyPr lIns="0" tIns="0" rIns="0" bIns="0" rtlCol="0" anchor="t">
            <a:spAutoFit/>
          </a:bodyPr>
          <a:lstStyle/>
          <a:p>
            <a:pPr algn="l">
              <a:lnSpc>
                <a:spcPts val="2716"/>
              </a:lnSpc>
              <a:spcBef>
                <a:spcPct val="0"/>
              </a:spcBef>
            </a:pPr>
            <a:r>
              <a:rPr lang="en-US" sz="1940" b="1">
                <a:solidFill>
                  <a:srgbClr val="3D2882"/>
                </a:solidFill>
                <a:latin typeface="Raleway Bold"/>
                <a:ea typeface="Raleway Bold"/>
                <a:cs typeface="Raleway Bold"/>
                <a:sym typeface="Raleway Bold"/>
              </a:rPr>
              <a:t>08</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423809" y="1500333"/>
            <a:ext cx="706063" cy="639308"/>
          </a:xfrm>
          <a:custGeom>
            <a:avLst/>
            <a:gdLst/>
            <a:ahLst/>
            <a:cxnLst/>
            <a:rect l="l" t="t" r="r" b="b"/>
            <a:pathLst>
              <a:path w="706063" h="639308">
                <a:moveTo>
                  <a:pt x="0" y="0"/>
                </a:moveTo>
                <a:lnTo>
                  <a:pt x="706063" y="0"/>
                </a:lnTo>
                <a:lnTo>
                  <a:pt x="706063" y="639308"/>
                </a:lnTo>
                <a:lnTo>
                  <a:pt x="0" y="63930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423809" y="8936136"/>
            <a:ext cx="4500378" cy="458220"/>
          </a:xfrm>
          <a:custGeom>
            <a:avLst/>
            <a:gdLst/>
            <a:ahLst/>
            <a:cxnLst/>
            <a:rect l="l" t="t" r="r" b="b"/>
            <a:pathLst>
              <a:path w="4500378" h="458220">
                <a:moveTo>
                  <a:pt x="0" y="0"/>
                </a:moveTo>
                <a:lnTo>
                  <a:pt x="4500379" y="0"/>
                </a:lnTo>
                <a:lnTo>
                  <a:pt x="4500379" y="458221"/>
                </a:lnTo>
                <a:lnTo>
                  <a:pt x="0" y="45822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3174714" y="3802911"/>
            <a:ext cx="674722" cy="674722"/>
          </a:xfrm>
          <a:custGeom>
            <a:avLst/>
            <a:gdLst/>
            <a:ahLst/>
            <a:cxnLst/>
            <a:rect l="l" t="t" r="r" b="b"/>
            <a:pathLst>
              <a:path w="674722" h="674722">
                <a:moveTo>
                  <a:pt x="0" y="0"/>
                </a:moveTo>
                <a:lnTo>
                  <a:pt x="674722" y="0"/>
                </a:lnTo>
                <a:lnTo>
                  <a:pt x="674722" y="674722"/>
                </a:lnTo>
                <a:lnTo>
                  <a:pt x="0" y="674722"/>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nvGrpSpPr>
          <p:cNvPr id="5" name="Group 5"/>
          <p:cNvGrpSpPr/>
          <p:nvPr/>
        </p:nvGrpSpPr>
        <p:grpSpPr>
          <a:xfrm>
            <a:off x="10340334" y="1684017"/>
            <a:ext cx="6918966" cy="691896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gradFill>
                <a:gsLst>
                  <a:gs pos="0">
                    <a:srgbClr val="B87BA1">
                      <a:alpha val="100000"/>
                    </a:srgbClr>
                  </a:gs>
                  <a:gs pos="100000">
                    <a:srgbClr val="E7E8E4">
                      <a:alpha val="0"/>
                    </a:srgbClr>
                  </a:gs>
                </a:gsLst>
                <a:lin ang="0"/>
              </a:gra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212"/>
                </a:lnSpc>
              </a:pPr>
              <a:endParaRPr/>
            </a:p>
          </p:txBody>
        </p:sp>
      </p:grpSp>
      <p:grpSp>
        <p:nvGrpSpPr>
          <p:cNvPr id="8" name="Group 8"/>
          <p:cNvGrpSpPr/>
          <p:nvPr/>
        </p:nvGrpSpPr>
        <p:grpSpPr>
          <a:xfrm>
            <a:off x="11038671" y="2382354"/>
            <a:ext cx="5522291" cy="552229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87BA1">
                    <a:alpha val="100000"/>
                  </a:srgbClr>
                </a:gs>
                <a:gs pos="100000">
                  <a:srgbClr val="E7E8E4">
                    <a:alpha val="0"/>
                  </a:srgbClr>
                </a:gs>
              </a:gsLst>
              <a:lin ang="0"/>
            </a:gra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212"/>
                </a:lnSpc>
              </a:pPr>
              <a:endParaRPr/>
            </a:p>
          </p:txBody>
        </p:sp>
      </p:grpSp>
      <p:grpSp>
        <p:nvGrpSpPr>
          <p:cNvPr id="11" name="Group 11"/>
          <p:cNvGrpSpPr/>
          <p:nvPr/>
        </p:nvGrpSpPr>
        <p:grpSpPr>
          <a:xfrm>
            <a:off x="14356035" y="3164673"/>
            <a:ext cx="2204928" cy="220492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gradFill>
                <a:gsLst>
                  <a:gs pos="0">
                    <a:srgbClr val="B87BA1">
                      <a:alpha val="100000"/>
                    </a:srgbClr>
                  </a:gs>
                  <a:gs pos="100000">
                    <a:srgbClr val="E7E8E4">
                      <a:alpha val="0"/>
                    </a:srgbClr>
                  </a:gs>
                </a:gsLst>
                <a:lin ang="0"/>
              </a:gradFill>
              <a:prstDash val="solid"/>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212"/>
                </a:lnSpc>
              </a:pPr>
              <a:endParaRPr/>
            </a:p>
          </p:txBody>
        </p:sp>
      </p:grpSp>
      <p:sp>
        <p:nvSpPr>
          <p:cNvPr id="14" name="Freeform 14"/>
          <p:cNvSpPr/>
          <p:nvPr/>
        </p:nvSpPr>
        <p:spPr>
          <a:xfrm>
            <a:off x="11332393" y="4041345"/>
            <a:ext cx="4934849" cy="2485369"/>
          </a:xfrm>
          <a:custGeom>
            <a:avLst/>
            <a:gdLst/>
            <a:ahLst/>
            <a:cxnLst/>
            <a:rect l="l" t="t" r="r" b="b"/>
            <a:pathLst>
              <a:path w="4934849" h="2485369">
                <a:moveTo>
                  <a:pt x="0" y="0"/>
                </a:moveTo>
                <a:lnTo>
                  <a:pt x="4934849" y="0"/>
                </a:lnTo>
                <a:lnTo>
                  <a:pt x="4934849" y="2485370"/>
                </a:lnTo>
                <a:lnTo>
                  <a:pt x="0" y="2485370"/>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5" name="TextBox 15"/>
          <p:cNvSpPr txBox="1"/>
          <p:nvPr/>
        </p:nvSpPr>
        <p:spPr>
          <a:xfrm>
            <a:off x="2424608" y="1629023"/>
            <a:ext cx="4738192" cy="307777"/>
          </a:xfrm>
          <a:prstGeom prst="rect">
            <a:avLst/>
          </a:prstGeom>
        </p:spPr>
        <p:txBody>
          <a:bodyPr wrap="square" lIns="0" tIns="0" rIns="0" bIns="0" rtlCol="0" anchor="t">
            <a:spAutoFit/>
          </a:bodyPr>
          <a:lstStyle/>
          <a:p>
            <a:pPr algn="l">
              <a:lnSpc>
                <a:spcPts val="2436"/>
              </a:lnSpc>
              <a:spcBef>
                <a:spcPct val="0"/>
              </a:spcBef>
            </a:pPr>
            <a:r>
              <a:rPr lang="en-US" sz="1740" dirty="0">
                <a:solidFill>
                  <a:srgbClr val="FFFFFF"/>
                </a:solidFill>
                <a:latin typeface="Raleway"/>
                <a:ea typeface="Raleway"/>
                <a:cs typeface="Raleway"/>
                <a:sym typeface="Raleway"/>
              </a:rPr>
              <a:t>IRABARUTA WILLY NORBERT 27463</a:t>
            </a:r>
          </a:p>
        </p:txBody>
      </p:sp>
      <p:sp>
        <p:nvSpPr>
          <p:cNvPr id="16" name="TextBox 16"/>
          <p:cNvSpPr txBox="1"/>
          <p:nvPr/>
        </p:nvSpPr>
        <p:spPr>
          <a:xfrm>
            <a:off x="2243855" y="9017559"/>
            <a:ext cx="2990767" cy="258025"/>
          </a:xfrm>
          <a:prstGeom prst="rect">
            <a:avLst/>
          </a:prstGeom>
        </p:spPr>
        <p:txBody>
          <a:bodyPr lIns="0" tIns="0" rIns="0" bIns="0" rtlCol="0" anchor="t">
            <a:spAutoFit/>
          </a:bodyPr>
          <a:lstStyle/>
          <a:p>
            <a:pPr algn="l">
              <a:lnSpc>
                <a:spcPts val="2053"/>
              </a:lnSpc>
              <a:spcBef>
                <a:spcPct val="0"/>
              </a:spcBef>
            </a:pPr>
            <a:r>
              <a:rPr lang="en-US" sz="1466" b="1">
                <a:solidFill>
                  <a:srgbClr val="3D2882"/>
                </a:solidFill>
                <a:latin typeface="Raleway Bold"/>
                <a:ea typeface="Raleway Bold"/>
                <a:cs typeface="Raleway Bold"/>
                <a:sym typeface="Raleway Bold"/>
              </a:rPr>
              <a:t>FINAL EXAM FOR BIGDATA </a:t>
            </a:r>
          </a:p>
        </p:txBody>
      </p:sp>
      <p:grpSp>
        <p:nvGrpSpPr>
          <p:cNvPr id="17" name="Group 17"/>
          <p:cNvGrpSpPr/>
          <p:nvPr/>
        </p:nvGrpSpPr>
        <p:grpSpPr>
          <a:xfrm>
            <a:off x="17579417" y="8585700"/>
            <a:ext cx="1075518" cy="708583"/>
            <a:chOff x="0" y="0"/>
            <a:chExt cx="283264" cy="186623"/>
          </a:xfrm>
        </p:grpSpPr>
        <p:sp>
          <p:nvSpPr>
            <p:cNvPr id="18" name="Freeform 18"/>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19" name="TextBox 19"/>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20" name="TextBox 20"/>
          <p:cNvSpPr txBox="1"/>
          <p:nvPr/>
        </p:nvSpPr>
        <p:spPr>
          <a:xfrm>
            <a:off x="17792856" y="8741720"/>
            <a:ext cx="385473" cy="341244"/>
          </a:xfrm>
          <a:prstGeom prst="rect">
            <a:avLst/>
          </a:prstGeom>
        </p:spPr>
        <p:txBody>
          <a:bodyPr lIns="0" tIns="0" rIns="0" bIns="0" rtlCol="0" anchor="t">
            <a:spAutoFit/>
          </a:bodyPr>
          <a:lstStyle/>
          <a:p>
            <a:pPr algn="l">
              <a:lnSpc>
                <a:spcPts val="2716"/>
              </a:lnSpc>
              <a:spcBef>
                <a:spcPct val="0"/>
              </a:spcBef>
            </a:pPr>
            <a:r>
              <a:rPr lang="en-US" sz="1940" b="1">
                <a:solidFill>
                  <a:srgbClr val="3D2882"/>
                </a:solidFill>
                <a:latin typeface="Raleway Bold"/>
                <a:ea typeface="Raleway Bold"/>
                <a:cs typeface="Raleway Bold"/>
                <a:sym typeface="Raleway Bold"/>
              </a:rPr>
              <a:t>09</a:t>
            </a:r>
          </a:p>
        </p:txBody>
      </p:sp>
      <p:sp>
        <p:nvSpPr>
          <p:cNvPr id="21" name="TextBox 21"/>
          <p:cNvSpPr txBox="1"/>
          <p:nvPr/>
        </p:nvSpPr>
        <p:spPr>
          <a:xfrm>
            <a:off x="1423809" y="2808831"/>
            <a:ext cx="6932362" cy="1127722"/>
          </a:xfrm>
          <a:prstGeom prst="rect">
            <a:avLst/>
          </a:prstGeom>
        </p:spPr>
        <p:txBody>
          <a:bodyPr lIns="0" tIns="0" rIns="0" bIns="0" rtlCol="0" anchor="t">
            <a:spAutoFit/>
          </a:bodyPr>
          <a:lstStyle/>
          <a:p>
            <a:pPr algn="l">
              <a:lnSpc>
                <a:spcPts val="8315"/>
              </a:lnSpc>
            </a:pPr>
            <a:r>
              <a:rPr lang="en-US" sz="8315" b="1">
                <a:solidFill>
                  <a:srgbClr val="FFFFFF"/>
                </a:solidFill>
                <a:latin typeface="Bebas Neue Bold"/>
                <a:ea typeface="Bebas Neue Bold"/>
                <a:cs typeface="Bebas Neue Bold"/>
                <a:sym typeface="Bebas Neue Bold"/>
              </a:rPr>
              <a:t>RECOMandations</a:t>
            </a:r>
          </a:p>
        </p:txBody>
      </p:sp>
      <p:sp>
        <p:nvSpPr>
          <p:cNvPr id="22" name="TextBox 22"/>
          <p:cNvSpPr txBox="1"/>
          <p:nvPr/>
        </p:nvSpPr>
        <p:spPr>
          <a:xfrm>
            <a:off x="1423809" y="3775341"/>
            <a:ext cx="7609098" cy="1124819"/>
          </a:xfrm>
          <a:prstGeom prst="rect">
            <a:avLst/>
          </a:prstGeom>
        </p:spPr>
        <p:txBody>
          <a:bodyPr lIns="0" tIns="0" rIns="0" bIns="0" rtlCol="0" anchor="t">
            <a:spAutoFit/>
          </a:bodyPr>
          <a:lstStyle/>
          <a:p>
            <a:pPr algn="l">
              <a:lnSpc>
                <a:spcPts val="8315"/>
              </a:lnSpc>
            </a:pPr>
            <a:r>
              <a:rPr lang="en-US" sz="8315" b="1">
                <a:solidFill>
                  <a:srgbClr val="D563A1"/>
                </a:solidFill>
                <a:latin typeface="Bebas Neue Bold"/>
                <a:ea typeface="Bebas Neue Bold"/>
                <a:cs typeface="Bebas Neue Bold"/>
                <a:sym typeface="Bebas Neue Bold"/>
              </a:rPr>
              <a:t>------</a:t>
            </a:r>
          </a:p>
        </p:txBody>
      </p:sp>
      <p:sp>
        <p:nvSpPr>
          <p:cNvPr id="23" name="TextBox 23"/>
          <p:cNvSpPr txBox="1"/>
          <p:nvPr/>
        </p:nvSpPr>
        <p:spPr>
          <a:xfrm>
            <a:off x="1143770" y="4862060"/>
            <a:ext cx="7492441" cy="1822698"/>
          </a:xfrm>
          <a:prstGeom prst="rect">
            <a:avLst/>
          </a:prstGeom>
        </p:spPr>
        <p:txBody>
          <a:bodyPr lIns="0" tIns="0" rIns="0" bIns="0" rtlCol="0" anchor="t">
            <a:spAutoFit/>
          </a:bodyPr>
          <a:lstStyle/>
          <a:p>
            <a:pPr marL="375713" lvl="1" indent="-187856" algn="l">
              <a:lnSpc>
                <a:spcPts val="2436"/>
              </a:lnSpc>
              <a:buAutoNum type="arabicPeriod"/>
            </a:pPr>
            <a:r>
              <a:rPr lang="en-US" sz="1740">
                <a:solidFill>
                  <a:srgbClr val="FFFFFF"/>
                </a:solidFill>
                <a:latin typeface="Raleway"/>
                <a:ea typeface="Raleway"/>
                <a:cs typeface="Raleway"/>
                <a:sym typeface="Raleway"/>
              </a:rPr>
              <a:t>Patients with high BMI and HbA1c should undergo regular checkups.</a:t>
            </a:r>
          </a:p>
          <a:p>
            <a:pPr marL="375713" lvl="1" indent="-187856" algn="l">
              <a:lnSpc>
                <a:spcPts val="2436"/>
              </a:lnSpc>
              <a:buAutoNum type="arabicPeriod"/>
            </a:pPr>
            <a:r>
              <a:rPr lang="en-US" sz="1740">
                <a:solidFill>
                  <a:srgbClr val="FFFFFF"/>
                </a:solidFill>
                <a:latin typeface="Raleway"/>
                <a:ea typeface="Raleway"/>
                <a:cs typeface="Raleway"/>
                <a:sym typeface="Raleway"/>
              </a:rPr>
              <a:t>Lifestyle modifications like diet and exercise can reduce risk.</a:t>
            </a:r>
          </a:p>
          <a:p>
            <a:pPr marL="375713" lvl="1" indent="-187856" algn="l">
              <a:lnSpc>
                <a:spcPts val="2436"/>
              </a:lnSpc>
              <a:buAutoNum type="arabicPeriod"/>
            </a:pPr>
            <a:r>
              <a:rPr lang="en-US" sz="1740">
                <a:solidFill>
                  <a:srgbClr val="FFFFFF"/>
                </a:solidFill>
                <a:latin typeface="Raleway"/>
                <a:ea typeface="Raleway"/>
                <a:cs typeface="Raleway"/>
                <a:sym typeface="Raleway"/>
              </a:rPr>
              <a:t>Awareness programs should focus more on older individuals and obese patients.</a:t>
            </a:r>
          </a:p>
          <a:p>
            <a:pPr marL="375713" lvl="1" indent="-187856" algn="l">
              <a:lnSpc>
                <a:spcPts val="2436"/>
              </a:lnSpc>
              <a:spcBef>
                <a:spcPct val="0"/>
              </a:spcBef>
              <a:buAutoNum type="arabicPeriod"/>
            </a:pPr>
            <a:r>
              <a:rPr lang="en-US" sz="1740">
                <a:solidFill>
                  <a:srgbClr val="FFFFFF"/>
                </a:solidFill>
                <a:latin typeface="Raleway"/>
                <a:ea typeface="Raleway"/>
                <a:cs typeface="Raleway"/>
                <a:sym typeface="Raleway"/>
              </a:rPr>
              <a:t>Healthcare providers can use prediction models for early detection.</a:t>
            </a:r>
          </a:p>
          <a:p>
            <a:pPr algn="l">
              <a:lnSpc>
                <a:spcPts val="2436"/>
              </a:lnSpc>
              <a:spcBef>
                <a:spcPct val="0"/>
              </a:spcBef>
            </a:pPr>
            <a:endParaRPr lang="en-US" sz="1740">
              <a:solidFill>
                <a:srgbClr val="FFFFFF"/>
              </a:solidFill>
              <a:latin typeface="Raleway"/>
              <a:ea typeface="Raleway"/>
              <a:cs typeface="Raleway"/>
              <a:sym typeface="Raleway"/>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1221</Words>
  <Application>Microsoft Office PowerPoint</Application>
  <PresentationFormat>Custom</PresentationFormat>
  <Paragraphs>117</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Raleway</vt:lpstr>
      <vt:lpstr>Arial</vt:lpstr>
      <vt:lpstr>Raleway Bold</vt:lpstr>
      <vt:lpstr>Calibri</vt:lpstr>
      <vt:lpstr>Bebas Neue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Illustration Modern Data Analysis For Business Presentation</dc:title>
  <cp:lastModifiedBy>pc</cp:lastModifiedBy>
  <cp:revision>2</cp:revision>
  <dcterms:created xsi:type="dcterms:W3CDTF">2006-08-16T00:00:00Z</dcterms:created>
  <dcterms:modified xsi:type="dcterms:W3CDTF">2025-08-03T11:28:49Z</dcterms:modified>
  <dc:identifier>DAGvAWAsrEw</dc:identifier>
</cp:coreProperties>
</file>